
<file path=[Content_Types].xml><?xml version="1.0" encoding="utf-8"?>
<Types xmlns="http://schemas.openxmlformats.org/package/2006/content-types"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comments+xml" PartName="/ppt/comments/comment1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2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theme+xml" PartName="/ppt/theme/theme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2.xml"/>
  <Override ContentType="application/binary" PartName="/ppt/metadata"/>
  <Override ContentType="application/vnd.openxmlformats-officedocument.presentationml.notesMaster+xml" PartName="/ppt/notesMasters/notesMaster1.xml"/>
  <Override ContentType="application/vnd.openxmlformats-officedocument.presentationml.commentAuthors+xml" PartName="/ppt/commentAuthors.xml"/>
  <Override ContentType="application/vnd.openxmlformats-officedocument.presentationml.presProps+xml" PartName="/ppt/presProps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strictFirstAndLastChars="0" saveSubsetFonts="1">
  <p:sldMasterIdLst>
    <p:sldMasterId id="2147483648" r:id="rId5"/>
    <p:sldMasterId id="2147483660" r:id="rId6"/>
  </p:sldMasterIdLst>
  <p:notesMasterIdLst>
    <p:notesMasterId r:id="rId7"/>
  </p:notesMasterIdLst>
  <p:sldIdLst>
    <p:sldId id="256" r:id="rId8"/>
    <p:sldId id="257" r:id="rId9"/>
  </p:sldIdLst>
  <p:sldSz cy="32918400" cx="43891200"/>
  <p:notesSz cx="7010400" cy="9296400"/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0368">
          <p15:clr>
            <a:srgbClr val="A4A3A4"/>
          </p15:clr>
        </p15:guide>
        <p15:guide id="2" pos="13824">
          <p15:clr>
            <a:srgbClr val="A4A3A4"/>
          </p15:clr>
        </p15:guide>
      </p15:sldGuideLst>
    </p:ext>
    <p:ext uri="http://customooxmlschemas.google.com/">
      <go:slidesCustomData xmlns:go="http://customooxmlschemas.google.com/" r:id="rId10" roundtripDataSignature="AMtx7mjg0N53KGcFTi6rUeR8S+Qhs2V+MA==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mAuthor clrIdx="0" id="0" initials="" lastIdx="5" name="Lucas Georger"/>
  <p:cmAuthor clrIdx="1" id="1" initials="" lastIdx="2" name="Dalton Hermanson"/>
</p:cmAuthorLst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0368" orient="horz"/>
        <p:guide pos="13824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commentAuthors" Target="commentAuthors.xml"/><Relationship Id="rId10" Type="http://customschemas.google.com/relationships/presentationmetadata" Target="metadata"/><Relationship Id="rId9" Type="http://schemas.openxmlformats.org/officeDocument/2006/relationships/slide" Target="slides/slide2.xml"/><Relationship Id="rId5" Type="http://schemas.openxmlformats.org/officeDocument/2006/relationships/slideMaster" Target="slideMasters/slideMaster1.xml"/><Relationship Id="rId6" Type="http://schemas.openxmlformats.org/officeDocument/2006/relationships/slideMaster" Target="slideMasters/slideMaster2.xml"/><Relationship Id="rId7" Type="http://schemas.openxmlformats.org/officeDocument/2006/relationships/notesMaster" Target="notesMasters/notesMaster1.xml"/><Relationship Id="rId8" Type="http://schemas.openxmlformats.org/officeDocument/2006/relationships/slide" Target="slides/slide1.xml"/></Relationships>
</file>

<file path=ppt/comments/comment1.xml><?xml version="1.0" encoding="utf-8"?>
<p:cmLs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m authorId="0" idx="1" dt="2022-08-27T20:21:13.181">
    <p:pos x="288" y="4032"/>
    <p:text>The source I found also had the same data, from a NIH patient database, but the CDC source seems to work better so we can delete that additional bullet.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adFpW7M"/>
      </p:ext>
    </p:extLst>
  </p:cm>
  <p:cm authorId="0" idx="2" dt="2022-08-27T20:58:46.005">
    <p:pos x="20736" y="17279"/>
    <p:text>Removed the Hummer source, it had same information that sources 3,4 had. If you think we should keep, lemme know.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adFpW7c"/>
      </p:ext>
    </p:extLst>
  </p:cm>
  <p:cm authorId="0" idx="3" dt="2022-08-27T21:01:00.158">
    <p:pos x="13984" y="15990"/>
    <p:text>Need to edit this, I wasn't able to. Pain scale should probably be (0-10) since 0 is a possibility on the graph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adFpW7g"/>
      </p:ext>
    </p:extLst>
  </p:cm>
  <p:cm authorId="1" idx="1" dt="2022-08-12T14:49:32.432">
    <p:pos x="288" y="4132"/>
    <p:text>I know we just haven't gotten to this yet, but I would like some stats on joint pain prevalence if we have them. Otherwise looks good, with the addition of the HA data.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ebFG2pA"/>
      </p:ext>
    </p:extLst>
  </p:cm>
  <p:cm authorId="0" idx="4" dt="2022-08-27T21:06:58.252">
    <p:pos x="9175" y="9860"/>
    <p:text>Okay this one I made "3D", what do you guys think Lol didn't do the other one, just wanted to compare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adFpW7k"/>
      </p:ext>
    </p:extLst>
  </p:cm>
  <p:cm authorId="1" idx="2" dt="2022-08-12T14:53:33.086">
    <p:pos x="20736" y="4320"/>
    <p:text>This section could probably use some modification and re-wording.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ebFG2pM"/>
      </p:ext>
    </p:extLst>
  </p:cm>
  <p:cm authorId="0" idx="5" dt="2022-08-27T20:56:43.530">
    <p:pos x="288" y="4232"/>
    <p:text>new</p:text>
    <p:extLst>
      <p:ext uri="{C676402C-5697-4E1C-873F-D02D1690AC5C}">
        <p15:threadingInfo timeZoneBias="0"/>
      </p:ext>
      <p:ext uri="http://customooxmlschemas.google.com/">
        <go:slidesCustomData xmlns:go="http://customooxmlschemas.google.com/" commentPostId="AAAAadFpW7Y"/>
      </p:ext>
    </p:extLst>
  </p:cm>
</p:cmLst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2" y="1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anchorCtr="0" anchor="t" bIns="46575" lIns="93150" spcFirstLastPara="1" rIns="93150" wrap="square" tIns="46575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3970340" y="1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anchorCtr="0" anchor="t" bIns="46575" lIns="93150" spcFirstLastPara="1" rIns="93150" wrap="square" tIns="46575">
            <a:noAutofit/>
          </a:bodyPr>
          <a:lstStyle>
            <a:lvl1pPr lv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1413510" y="1160463"/>
            <a:ext cx="4183500" cy="31386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701676" y="4473576"/>
            <a:ext cx="5607050" cy="3660775"/>
          </a:xfrm>
          <a:prstGeom prst="rect">
            <a:avLst/>
          </a:prstGeom>
          <a:noFill/>
          <a:ln>
            <a:noFill/>
          </a:ln>
        </p:spPr>
        <p:txBody>
          <a:bodyPr anchorCtr="0" anchor="t" bIns="46575" lIns="93150" spcFirstLastPara="1" rIns="93150" wrap="square" tIns="46575">
            <a:noAutofit/>
          </a:bodyPr>
          <a:lstStyle>
            <a:lvl1pPr indent="-228600" lvl="0" marL="457200" marR="0" rtl="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228600" lvl="1" marL="914400" marR="0" rtl="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2" y="8829677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anchorCtr="0" anchor="b" bIns="46575" lIns="93150" spcFirstLastPara="1" rIns="93150" wrap="square" tIns="46575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9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3970340" y="8829677"/>
            <a:ext cx="3038475" cy="466725"/>
          </a:xfrm>
          <a:prstGeom prst="rect">
            <a:avLst/>
          </a:prstGeom>
          <a:noFill/>
          <a:ln>
            <a:noFill/>
          </a:ln>
        </p:spPr>
        <p:txBody>
          <a:bodyPr anchorCtr="0" anchor="b" bIns="46575" lIns="93150" spcFirstLastPara="1" rIns="93150" wrap="square" tIns="46575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7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Google Shape;108;g13c51e89dce_2_23:notes"/>
          <p:cNvSpPr txBox="1"/>
          <p:nvPr>
            <p:ph idx="1" type="body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anchorCtr="0" anchor="t" bIns="93275" lIns="93275" spcFirstLastPara="1" rIns="93275" wrap="square" tIns="93275">
            <a:noAutofit/>
          </a:bodyPr>
          <a:lstStyle/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9" name="Google Shape;109;g13c51e89dce_2_23:notes"/>
          <p:cNvSpPr/>
          <p:nvPr>
            <p:ph idx="2" type="sldImg"/>
          </p:nvPr>
        </p:nvSpPr>
        <p:spPr>
          <a:xfrm>
            <a:off x="1168630" y="697230"/>
            <a:ext cx="4673830" cy="348615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2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g1403930dcb7_0_0:notes"/>
          <p:cNvSpPr/>
          <p:nvPr>
            <p:ph idx="2" type="sldImg"/>
          </p:nvPr>
        </p:nvSpPr>
        <p:spPr>
          <a:xfrm>
            <a:off x="1413510" y="1160463"/>
            <a:ext cx="4183500" cy="31386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4" name="Google Shape;144;g1403930dcb7_0_0:notes"/>
          <p:cNvSpPr txBox="1"/>
          <p:nvPr>
            <p:ph idx="1" type="body"/>
          </p:nvPr>
        </p:nvSpPr>
        <p:spPr>
          <a:xfrm>
            <a:off x="701676" y="4473576"/>
            <a:ext cx="5607000" cy="3660900"/>
          </a:xfrm>
          <a:prstGeom prst="rect">
            <a:avLst/>
          </a:prstGeom>
        </p:spPr>
        <p:txBody>
          <a:bodyPr anchorCtr="0" anchor="t" bIns="46575" lIns="93150" spcFirstLastPara="1" rIns="93150" wrap="square" tIns="46575">
            <a:noAutofit/>
          </a:bodyPr>
          <a:lstStyle/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5" name="Google Shape;145;g1403930dcb7_0_0:notes"/>
          <p:cNvSpPr txBox="1"/>
          <p:nvPr>
            <p:ph idx="12" type="sldNum"/>
          </p:nvPr>
        </p:nvSpPr>
        <p:spPr>
          <a:xfrm>
            <a:off x="3970340" y="8829677"/>
            <a:ext cx="3038400" cy="466800"/>
          </a:xfrm>
          <a:prstGeom prst="rect">
            <a:avLst/>
          </a:prstGeom>
        </p:spPr>
        <p:txBody>
          <a:bodyPr anchorCtr="0" anchor="b" bIns="46575" lIns="93150" spcFirstLastPara="1" rIns="93150" wrap="square" tIns="4657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15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5"/>
          <p:cNvSpPr txBox="1"/>
          <p:nvPr>
            <p:ph type="ctrTitle"/>
          </p:nvPr>
        </p:nvSpPr>
        <p:spPr>
          <a:xfrm>
            <a:off x="3291840" y="10226042"/>
            <a:ext cx="37307400" cy="7056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17" name="Google Shape;17;p5"/>
          <p:cNvSpPr txBox="1"/>
          <p:nvPr>
            <p:ph idx="1" type="subTitle"/>
          </p:nvPr>
        </p:nvSpPr>
        <p:spPr>
          <a:xfrm>
            <a:off x="6583680" y="18653759"/>
            <a:ext cx="30723900" cy="84126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3100"/>
              </a:spcBef>
              <a:spcAft>
                <a:spcPts val="0"/>
              </a:spcAft>
              <a:buClr>
                <a:srgbClr val="888888"/>
              </a:buClr>
              <a:buSzPts val="15300"/>
              <a:buNone/>
              <a:defRPr>
                <a:solidFill>
                  <a:srgbClr val="888888"/>
                </a:solidFill>
              </a:defRPr>
            </a:lvl1pPr>
            <a:lvl2pPr lvl="1" rtl="0" algn="ctr">
              <a:lnSpc>
                <a:spcPct val="100000"/>
              </a:lnSpc>
              <a:spcBef>
                <a:spcPts val="2700"/>
              </a:spcBef>
              <a:spcAft>
                <a:spcPts val="0"/>
              </a:spcAft>
              <a:buClr>
                <a:srgbClr val="888888"/>
              </a:buClr>
              <a:buSzPts val="13300"/>
              <a:buNone/>
              <a:defRPr>
                <a:solidFill>
                  <a:srgbClr val="888888"/>
                </a:solidFill>
              </a:defRPr>
            </a:lvl2pPr>
            <a:lvl3pPr lvl="2" rtl="0" algn="ctr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rgbClr val="888888"/>
              </a:buClr>
              <a:buSzPts val="11400"/>
              <a:buNone/>
              <a:defRPr>
                <a:solidFill>
                  <a:srgbClr val="888888"/>
                </a:solidFill>
              </a:defRPr>
            </a:lvl3pPr>
            <a:lvl4pPr lvl="3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4pPr>
            <a:lvl5pPr lvl="4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5pPr>
            <a:lvl6pPr lvl="5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6pPr>
            <a:lvl7pPr lvl="6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7pPr>
            <a:lvl8pPr lvl="7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8pPr>
            <a:lvl9pPr lvl="8" rtl="0" algn="ctr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>
                <a:solidFill>
                  <a:srgbClr val="888888"/>
                </a:solidFill>
              </a:defRPr>
            </a:lvl9pPr>
          </a:lstStyle>
          <a:p/>
        </p:txBody>
      </p:sp>
      <p:sp>
        <p:nvSpPr>
          <p:cNvPr id="18" name="Google Shape;18;p5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19" name="Google Shape;19;p5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20" name="Google Shape;20;p5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ontent" type="obj">
  <p:cSld name="OBJECT">
    <p:spTree>
      <p:nvGrpSpPr>
        <p:cNvPr id="2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6"/>
          <p:cNvSpPr txBox="1"/>
          <p:nvPr>
            <p:ph type="title"/>
          </p:nvPr>
        </p:nvSpPr>
        <p:spPr>
          <a:xfrm>
            <a:off x="2194560" y="1317626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23" name="Google Shape;23;p6"/>
          <p:cNvSpPr txBox="1"/>
          <p:nvPr>
            <p:ph idx="1" type="body"/>
          </p:nvPr>
        </p:nvSpPr>
        <p:spPr>
          <a:xfrm>
            <a:off x="2194560" y="7680326"/>
            <a:ext cx="39502200" cy="217266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425450" lvl="0" marL="457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1pPr>
            <a:lvl2pPr indent="-425450" lvl="1" marL="914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2pPr>
            <a:lvl3pPr indent="-425450" lvl="2" marL="1371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3pPr>
            <a:lvl4pPr indent="-425450" lvl="3" marL="1828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4pPr>
            <a:lvl5pPr indent="-425450" lvl="4" marL="22860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»"/>
              <a:defRPr/>
            </a:lvl5pPr>
            <a:lvl6pPr indent="-425450" lvl="5" marL="2743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6pPr>
            <a:lvl7pPr indent="-425450" lvl="6" marL="3200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7pPr>
            <a:lvl8pPr indent="-425450" lvl="7" marL="3657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8pPr>
            <a:lvl9pPr indent="-425450" lvl="8" marL="4114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9pPr>
          </a:lstStyle>
          <a:p/>
        </p:txBody>
      </p:sp>
      <p:sp>
        <p:nvSpPr>
          <p:cNvPr id="24" name="Google Shape;24;p6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25" name="Google Shape;25;p6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26" name="Google Shape;26;p6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27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7"/>
          <p:cNvSpPr txBox="1"/>
          <p:nvPr>
            <p:ph type="title"/>
          </p:nvPr>
        </p:nvSpPr>
        <p:spPr>
          <a:xfrm>
            <a:off x="3467102" y="21153122"/>
            <a:ext cx="37307400" cy="65379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b="1" sz="19100" cap="none"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29" name="Google Shape;29;p7"/>
          <p:cNvSpPr txBox="1"/>
          <p:nvPr>
            <p:ph idx="1" type="body"/>
          </p:nvPr>
        </p:nvSpPr>
        <p:spPr>
          <a:xfrm>
            <a:off x="3467102" y="13952223"/>
            <a:ext cx="37307400" cy="7200900"/>
          </a:xfrm>
          <a:prstGeom prst="rect">
            <a:avLst/>
          </a:prstGeom>
          <a:noFill/>
          <a:ln>
            <a:noFill/>
          </a:ln>
        </p:spPr>
        <p:txBody>
          <a:bodyPr anchorCtr="0" anchor="b" bIns="217350" lIns="434725" spcFirstLastPara="1" rIns="434725" wrap="square" tIns="217350">
            <a:noAutofit/>
          </a:bodyPr>
          <a:lstStyle>
            <a:lvl1pPr indent="-228600" lvl="0" marL="4572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rgbClr val="888888"/>
              </a:buClr>
              <a:buSzPts val="9500"/>
              <a:buNone/>
              <a:defRPr sz="9500">
                <a:solidFill>
                  <a:srgbClr val="888888"/>
                </a:solidFill>
              </a:defRPr>
            </a:lvl1pPr>
            <a:lvl2pPr indent="-228600" lvl="1" marL="9144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rgbClr val="888888"/>
              </a:buClr>
              <a:buSzPts val="8500"/>
              <a:buNone/>
              <a:defRPr sz="8500">
                <a:solidFill>
                  <a:srgbClr val="888888"/>
                </a:solidFill>
              </a:defRPr>
            </a:lvl2pPr>
            <a:lvl3pPr indent="-228600" lvl="2" marL="13716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888888"/>
              </a:buClr>
              <a:buSzPts val="7600"/>
              <a:buNone/>
              <a:defRPr sz="7600">
                <a:solidFill>
                  <a:srgbClr val="888888"/>
                </a:solidFill>
              </a:defRPr>
            </a:lvl3pPr>
            <a:lvl4pPr indent="-228600" lvl="3" marL="18288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4pPr>
            <a:lvl5pPr indent="-228600" lvl="4" marL="22860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5pPr>
            <a:lvl6pPr indent="-228600" lvl="5" marL="27432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6pPr>
            <a:lvl7pPr indent="-228600" lvl="6" marL="32004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7pPr>
            <a:lvl8pPr indent="-228600" lvl="7" marL="36576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8pPr>
            <a:lvl9pPr indent="-228600" lvl="8" marL="41148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rgbClr val="888888"/>
              </a:buClr>
              <a:buSzPts val="6600"/>
              <a:buNone/>
              <a:defRPr sz="6600">
                <a:solidFill>
                  <a:srgbClr val="888888"/>
                </a:solidFill>
              </a:defRPr>
            </a:lvl9pPr>
          </a:lstStyle>
          <a:p/>
        </p:txBody>
      </p:sp>
      <p:sp>
        <p:nvSpPr>
          <p:cNvPr id="30" name="Google Shape;30;p7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31" name="Google Shape;31;p7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32" name="Google Shape;32;p7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wo Content" type="twoObj">
  <p:cSld name="TWO_OBJECTS">
    <p:spTree>
      <p:nvGrpSpPr>
        <p:cNvPr id="33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8"/>
          <p:cNvSpPr txBox="1"/>
          <p:nvPr>
            <p:ph type="title"/>
          </p:nvPr>
        </p:nvSpPr>
        <p:spPr>
          <a:xfrm>
            <a:off x="2194560" y="1317626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35" name="Google Shape;35;p8"/>
          <p:cNvSpPr txBox="1"/>
          <p:nvPr>
            <p:ph idx="1" type="body"/>
          </p:nvPr>
        </p:nvSpPr>
        <p:spPr>
          <a:xfrm>
            <a:off x="6583680" y="18432781"/>
            <a:ext cx="58887300" cy="521436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1073150" lvl="0" marL="457200" rtl="0" algn="l">
              <a:lnSpc>
                <a:spcPct val="100000"/>
              </a:lnSpc>
              <a:spcBef>
                <a:spcPts val="2700"/>
              </a:spcBef>
              <a:spcAft>
                <a:spcPts val="0"/>
              </a:spcAft>
              <a:buClr>
                <a:schemeClr val="dk1"/>
              </a:buClr>
              <a:buSzPts val="13300"/>
              <a:buChar char="•"/>
              <a:defRPr sz="13300"/>
            </a:lvl1pPr>
            <a:lvl2pPr indent="-952500" lvl="1" marL="9144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Char char="–"/>
              <a:defRPr sz="11400"/>
            </a:lvl2pPr>
            <a:lvl3pPr indent="-831850" lvl="2" marL="13716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3pPr>
            <a:lvl4pPr indent="-768350" lvl="3" marL="18288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–"/>
              <a:defRPr sz="8500"/>
            </a:lvl4pPr>
            <a:lvl5pPr indent="-768350" lvl="4" marL="22860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»"/>
              <a:defRPr sz="8500"/>
            </a:lvl5pPr>
            <a:lvl6pPr indent="-768350" lvl="5" marL="27432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6pPr>
            <a:lvl7pPr indent="-768350" lvl="6" marL="32004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7pPr>
            <a:lvl8pPr indent="-768350" lvl="7" marL="3657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8pPr>
            <a:lvl9pPr indent="-768350" lvl="8" marL="41148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9pPr>
          </a:lstStyle>
          <a:p/>
        </p:txBody>
      </p:sp>
      <p:sp>
        <p:nvSpPr>
          <p:cNvPr id="36" name="Google Shape;36;p8"/>
          <p:cNvSpPr txBox="1"/>
          <p:nvPr>
            <p:ph idx="2" type="body"/>
          </p:nvPr>
        </p:nvSpPr>
        <p:spPr>
          <a:xfrm>
            <a:off x="66202560" y="18432781"/>
            <a:ext cx="58887300" cy="521436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1073150" lvl="0" marL="457200" rtl="0" algn="l">
              <a:lnSpc>
                <a:spcPct val="100000"/>
              </a:lnSpc>
              <a:spcBef>
                <a:spcPts val="2700"/>
              </a:spcBef>
              <a:spcAft>
                <a:spcPts val="0"/>
              </a:spcAft>
              <a:buClr>
                <a:schemeClr val="dk1"/>
              </a:buClr>
              <a:buSzPts val="13300"/>
              <a:buChar char="•"/>
              <a:defRPr sz="13300"/>
            </a:lvl1pPr>
            <a:lvl2pPr indent="-952500" lvl="1" marL="9144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Char char="–"/>
              <a:defRPr sz="11400"/>
            </a:lvl2pPr>
            <a:lvl3pPr indent="-831850" lvl="2" marL="13716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3pPr>
            <a:lvl4pPr indent="-768350" lvl="3" marL="18288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–"/>
              <a:defRPr sz="8500"/>
            </a:lvl4pPr>
            <a:lvl5pPr indent="-768350" lvl="4" marL="22860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»"/>
              <a:defRPr sz="8500"/>
            </a:lvl5pPr>
            <a:lvl6pPr indent="-768350" lvl="5" marL="27432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6pPr>
            <a:lvl7pPr indent="-768350" lvl="6" marL="32004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7pPr>
            <a:lvl8pPr indent="-768350" lvl="7" marL="3657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8pPr>
            <a:lvl9pPr indent="-768350" lvl="8" marL="41148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9pPr>
          </a:lstStyle>
          <a:p/>
        </p:txBody>
      </p:sp>
      <p:sp>
        <p:nvSpPr>
          <p:cNvPr id="37" name="Google Shape;37;p8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38" name="Google Shape;38;p8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39" name="Google Shape;39;p8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ison" type="twoTxTwoObj">
  <p:cSld name="TWO_OBJECTS_WITH_TEXT"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9"/>
          <p:cNvSpPr txBox="1"/>
          <p:nvPr>
            <p:ph type="title"/>
          </p:nvPr>
        </p:nvSpPr>
        <p:spPr>
          <a:xfrm>
            <a:off x="2194560" y="1318262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42" name="Google Shape;42;p9"/>
          <p:cNvSpPr txBox="1"/>
          <p:nvPr>
            <p:ph idx="1" type="body"/>
          </p:nvPr>
        </p:nvSpPr>
        <p:spPr>
          <a:xfrm>
            <a:off x="2194560" y="7368542"/>
            <a:ext cx="19392900" cy="3070800"/>
          </a:xfrm>
          <a:prstGeom prst="rect">
            <a:avLst/>
          </a:prstGeom>
          <a:noFill/>
          <a:ln>
            <a:noFill/>
          </a:ln>
        </p:spPr>
        <p:txBody>
          <a:bodyPr anchorCtr="0" anchor="b" bIns="217350" lIns="434725" spcFirstLastPara="1" rIns="434725" wrap="square" tIns="217350">
            <a:noAutofit/>
          </a:bodyPr>
          <a:lstStyle>
            <a:lvl1pPr indent="-228600" lvl="0" marL="4572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None/>
              <a:defRPr b="1" sz="11400"/>
            </a:lvl1pPr>
            <a:lvl2pPr indent="-228600" lvl="1" marL="9144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None/>
              <a:defRPr b="1" sz="9500"/>
            </a:lvl2pPr>
            <a:lvl3pPr indent="-228600" lvl="2" marL="1371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None/>
              <a:defRPr b="1" sz="8500"/>
            </a:lvl3pPr>
            <a:lvl4pPr indent="-228600" lvl="3" marL="1828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4pPr>
            <a:lvl5pPr indent="-228600" lvl="4" marL="22860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5pPr>
            <a:lvl6pPr indent="-228600" lvl="5" marL="27432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6pPr>
            <a:lvl7pPr indent="-228600" lvl="6" marL="32004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7pPr>
            <a:lvl8pPr indent="-228600" lvl="7" marL="36576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8pPr>
            <a:lvl9pPr indent="-228600" lvl="8" marL="4114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9pPr>
          </a:lstStyle>
          <a:p/>
        </p:txBody>
      </p:sp>
      <p:sp>
        <p:nvSpPr>
          <p:cNvPr id="43" name="Google Shape;43;p9"/>
          <p:cNvSpPr txBox="1"/>
          <p:nvPr>
            <p:ph idx="2" type="body"/>
          </p:nvPr>
        </p:nvSpPr>
        <p:spPr>
          <a:xfrm>
            <a:off x="2194560" y="10439400"/>
            <a:ext cx="19392900" cy="189663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952500" lvl="0" marL="4572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Char char="•"/>
              <a:defRPr sz="11400"/>
            </a:lvl1pPr>
            <a:lvl2pPr indent="-831850" lvl="1" marL="9144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–"/>
              <a:defRPr sz="9500"/>
            </a:lvl2pPr>
            <a:lvl3pPr indent="-768350" lvl="2" marL="1371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3pPr>
            <a:lvl4pPr indent="-711200" lvl="3" marL="1828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–"/>
              <a:defRPr sz="7600"/>
            </a:lvl4pPr>
            <a:lvl5pPr indent="-711200" lvl="4" marL="22860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»"/>
              <a:defRPr sz="7600"/>
            </a:lvl5pPr>
            <a:lvl6pPr indent="-711200" lvl="5" marL="27432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6pPr>
            <a:lvl7pPr indent="-711200" lvl="6" marL="32004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7pPr>
            <a:lvl8pPr indent="-711200" lvl="7" marL="36576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8pPr>
            <a:lvl9pPr indent="-711200" lvl="8" marL="4114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9pPr>
          </a:lstStyle>
          <a:p/>
        </p:txBody>
      </p:sp>
      <p:sp>
        <p:nvSpPr>
          <p:cNvPr id="44" name="Google Shape;44;p9"/>
          <p:cNvSpPr txBox="1"/>
          <p:nvPr>
            <p:ph idx="3" type="body"/>
          </p:nvPr>
        </p:nvSpPr>
        <p:spPr>
          <a:xfrm>
            <a:off x="22296122" y="7368542"/>
            <a:ext cx="19400400" cy="3070800"/>
          </a:xfrm>
          <a:prstGeom prst="rect">
            <a:avLst/>
          </a:prstGeom>
          <a:noFill/>
          <a:ln>
            <a:noFill/>
          </a:ln>
        </p:spPr>
        <p:txBody>
          <a:bodyPr anchorCtr="0" anchor="b" bIns="217350" lIns="434725" spcFirstLastPara="1" rIns="434725" wrap="square" tIns="217350">
            <a:noAutofit/>
          </a:bodyPr>
          <a:lstStyle>
            <a:lvl1pPr indent="-228600" lvl="0" marL="4572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None/>
              <a:defRPr b="1" sz="11400"/>
            </a:lvl1pPr>
            <a:lvl2pPr indent="-228600" lvl="1" marL="9144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None/>
              <a:defRPr b="1" sz="9500"/>
            </a:lvl2pPr>
            <a:lvl3pPr indent="-228600" lvl="2" marL="1371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None/>
              <a:defRPr b="1" sz="8500"/>
            </a:lvl3pPr>
            <a:lvl4pPr indent="-228600" lvl="3" marL="1828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4pPr>
            <a:lvl5pPr indent="-228600" lvl="4" marL="22860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5pPr>
            <a:lvl6pPr indent="-228600" lvl="5" marL="27432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6pPr>
            <a:lvl7pPr indent="-228600" lvl="6" marL="32004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7pPr>
            <a:lvl8pPr indent="-228600" lvl="7" marL="36576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8pPr>
            <a:lvl9pPr indent="-228600" lvl="8" marL="4114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None/>
              <a:defRPr b="1" sz="7600"/>
            </a:lvl9pPr>
          </a:lstStyle>
          <a:p/>
        </p:txBody>
      </p:sp>
      <p:sp>
        <p:nvSpPr>
          <p:cNvPr id="45" name="Google Shape;45;p9"/>
          <p:cNvSpPr txBox="1"/>
          <p:nvPr>
            <p:ph idx="4" type="body"/>
          </p:nvPr>
        </p:nvSpPr>
        <p:spPr>
          <a:xfrm>
            <a:off x="22296122" y="10439400"/>
            <a:ext cx="19400400" cy="189663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952500" lvl="0" marL="4572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Char char="•"/>
              <a:defRPr sz="11400"/>
            </a:lvl1pPr>
            <a:lvl2pPr indent="-831850" lvl="1" marL="9144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–"/>
              <a:defRPr sz="9500"/>
            </a:lvl2pPr>
            <a:lvl3pPr indent="-768350" lvl="2" marL="1371600" rtl="0" algn="l">
              <a:lnSpc>
                <a:spcPct val="100000"/>
              </a:lnSpc>
              <a:spcBef>
                <a:spcPts val="1700"/>
              </a:spcBef>
              <a:spcAft>
                <a:spcPts val="0"/>
              </a:spcAft>
              <a:buClr>
                <a:schemeClr val="dk1"/>
              </a:buClr>
              <a:buSzPts val="8500"/>
              <a:buChar char="•"/>
              <a:defRPr sz="8500"/>
            </a:lvl3pPr>
            <a:lvl4pPr indent="-711200" lvl="3" marL="1828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–"/>
              <a:defRPr sz="7600"/>
            </a:lvl4pPr>
            <a:lvl5pPr indent="-711200" lvl="4" marL="22860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»"/>
              <a:defRPr sz="7600"/>
            </a:lvl5pPr>
            <a:lvl6pPr indent="-711200" lvl="5" marL="27432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6pPr>
            <a:lvl7pPr indent="-711200" lvl="6" marL="32004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7pPr>
            <a:lvl8pPr indent="-711200" lvl="7" marL="36576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8pPr>
            <a:lvl9pPr indent="-711200" lvl="8" marL="411480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chemeClr val="dk1"/>
              </a:buClr>
              <a:buSzPts val="7600"/>
              <a:buChar char="•"/>
              <a:defRPr sz="7600"/>
            </a:lvl9pPr>
          </a:lstStyle>
          <a:p/>
        </p:txBody>
      </p:sp>
      <p:sp>
        <p:nvSpPr>
          <p:cNvPr id="46" name="Google Shape;46;p9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47" name="Google Shape;47;p9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48" name="Google Shape;48;p9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49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10"/>
          <p:cNvSpPr txBox="1"/>
          <p:nvPr>
            <p:ph type="title"/>
          </p:nvPr>
        </p:nvSpPr>
        <p:spPr>
          <a:xfrm>
            <a:off x="2194560" y="1317626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51" name="Google Shape;51;p10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52" name="Google Shape;52;p10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53" name="Google Shape;53;p10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54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11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56" name="Google Shape;56;p11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57" name="Google Shape;57;p11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t with Caption" type="objTx">
  <p:cSld name="OBJECT_WITH_CAPTION_TEXT">
    <p:spTree>
      <p:nvGrpSpPr>
        <p:cNvPr id="58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2"/>
          <p:cNvSpPr txBox="1"/>
          <p:nvPr>
            <p:ph type="title"/>
          </p:nvPr>
        </p:nvSpPr>
        <p:spPr>
          <a:xfrm>
            <a:off x="2194563" y="1310640"/>
            <a:ext cx="14439900" cy="5577900"/>
          </a:xfrm>
          <a:prstGeom prst="rect">
            <a:avLst/>
          </a:prstGeom>
          <a:noFill/>
          <a:ln>
            <a:noFill/>
          </a:ln>
        </p:spPr>
        <p:txBody>
          <a:bodyPr anchorCtr="0" anchor="b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b="1" sz="9500"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60" name="Google Shape;60;p12"/>
          <p:cNvSpPr txBox="1"/>
          <p:nvPr>
            <p:ph idx="1" type="body"/>
          </p:nvPr>
        </p:nvSpPr>
        <p:spPr>
          <a:xfrm>
            <a:off x="17160240" y="1310642"/>
            <a:ext cx="24536400" cy="280950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1200150" lvl="0" marL="457200" rtl="0" algn="l">
              <a:lnSpc>
                <a:spcPct val="100000"/>
              </a:lnSpc>
              <a:spcBef>
                <a:spcPts val="3100"/>
              </a:spcBef>
              <a:spcAft>
                <a:spcPts val="0"/>
              </a:spcAft>
              <a:buClr>
                <a:schemeClr val="dk1"/>
              </a:buClr>
              <a:buSzPts val="15300"/>
              <a:buChar char="•"/>
              <a:defRPr sz="15300"/>
            </a:lvl1pPr>
            <a:lvl2pPr indent="-1073150" lvl="1" marL="914400" rtl="0" algn="l">
              <a:lnSpc>
                <a:spcPct val="100000"/>
              </a:lnSpc>
              <a:spcBef>
                <a:spcPts val="2700"/>
              </a:spcBef>
              <a:spcAft>
                <a:spcPts val="0"/>
              </a:spcAft>
              <a:buClr>
                <a:schemeClr val="dk1"/>
              </a:buClr>
              <a:buSzPts val="13300"/>
              <a:buChar char="–"/>
              <a:defRPr sz="13300"/>
            </a:lvl2pPr>
            <a:lvl3pPr indent="-952500" lvl="2" marL="137160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Char char="•"/>
              <a:defRPr sz="11400"/>
            </a:lvl3pPr>
            <a:lvl4pPr indent="-831850" lvl="3" marL="18288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–"/>
              <a:defRPr sz="9500"/>
            </a:lvl4pPr>
            <a:lvl5pPr indent="-831850" lvl="4" marL="22860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»"/>
              <a:defRPr sz="9500"/>
            </a:lvl5pPr>
            <a:lvl6pPr indent="-831850" lvl="5" marL="27432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6pPr>
            <a:lvl7pPr indent="-831850" lvl="6" marL="32004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7pPr>
            <a:lvl8pPr indent="-831850" lvl="7" marL="36576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8pPr>
            <a:lvl9pPr indent="-831850" lvl="8" marL="411480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Char char="•"/>
              <a:defRPr sz="9500"/>
            </a:lvl9pPr>
          </a:lstStyle>
          <a:p/>
        </p:txBody>
      </p:sp>
      <p:sp>
        <p:nvSpPr>
          <p:cNvPr id="61" name="Google Shape;61;p12"/>
          <p:cNvSpPr txBox="1"/>
          <p:nvPr>
            <p:ph idx="2" type="body"/>
          </p:nvPr>
        </p:nvSpPr>
        <p:spPr>
          <a:xfrm>
            <a:off x="2194563" y="6888482"/>
            <a:ext cx="14439900" cy="225171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228600" lvl="0" marL="4572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chemeClr val="dk1"/>
              </a:buClr>
              <a:buSzPts val="6600"/>
              <a:buNone/>
              <a:defRPr sz="6600"/>
            </a:lvl1pPr>
            <a:lvl2pPr indent="-228600" lvl="1" marL="914400" rtl="0" algn="l">
              <a:lnSpc>
                <a:spcPct val="100000"/>
              </a:lnSpc>
              <a:spcBef>
                <a:spcPts val="1100"/>
              </a:spcBef>
              <a:spcAft>
                <a:spcPts val="0"/>
              </a:spcAft>
              <a:buClr>
                <a:schemeClr val="dk1"/>
              </a:buClr>
              <a:buSzPts val="5700"/>
              <a:buNone/>
              <a:defRPr sz="5700"/>
            </a:lvl2pPr>
            <a:lvl3pPr indent="-228600" lvl="2" marL="13716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700"/>
              <a:buNone/>
              <a:defRPr sz="4700"/>
            </a:lvl3pPr>
            <a:lvl4pPr indent="-228600" lvl="3" marL="18288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4pPr>
            <a:lvl5pPr indent="-228600" lvl="4" marL="22860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5pPr>
            <a:lvl6pPr indent="-228600" lvl="5" marL="27432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6pPr>
            <a:lvl7pPr indent="-228600" lvl="6" marL="32004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7pPr>
            <a:lvl8pPr indent="-228600" lvl="7" marL="36576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8pPr>
            <a:lvl9pPr indent="-228600" lvl="8" marL="41148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9pPr>
          </a:lstStyle>
          <a:p/>
        </p:txBody>
      </p:sp>
      <p:sp>
        <p:nvSpPr>
          <p:cNvPr id="62" name="Google Shape;62;p12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63" name="Google Shape;63;p12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64" name="Google Shape;64;p12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icture with Caption" type="picTx">
  <p:cSld name="PICTURE_WITH_CAPTION_TEXT"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3"/>
          <p:cNvSpPr txBox="1"/>
          <p:nvPr>
            <p:ph type="title"/>
          </p:nvPr>
        </p:nvSpPr>
        <p:spPr>
          <a:xfrm>
            <a:off x="8602983" y="23042880"/>
            <a:ext cx="26334600" cy="2720400"/>
          </a:xfrm>
          <a:prstGeom prst="rect">
            <a:avLst/>
          </a:prstGeom>
          <a:noFill/>
          <a:ln>
            <a:noFill/>
          </a:ln>
        </p:spPr>
        <p:txBody>
          <a:bodyPr anchorCtr="0" anchor="b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b="1" sz="9500"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67" name="Google Shape;67;p13"/>
          <p:cNvSpPr/>
          <p:nvPr>
            <p:ph idx="2" type="pic"/>
          </p:nvPr>
        </p:nvSpPr>
        <p:spPr>
          <a:xfrm>
            <a:off x="8602983" y="2941320"/>
            <a:ext cx="26334600" cy="19751100"/>
          </a:xfrm>
          <a:prstGeom prst="rect">
            <a:avLst/>
          </a:prstGeom>
          <a:noFill/>
          <a:ln>
            <a:noFill/>
          </a:ln>
        </p:spPr>
      </p:sp>
      <p:sp>
        <p:nvSpPr>
          <p:cNvPr id="68" name="Google Shape;68;p13"/>
          <p:cNvSpPr txBox="1"/>
          <p:nvPr>
            <p:ph idx="1" type="body"/>
          </p:nvPr>
        </p:nvSpPr>
        <p:spPr>
          <a:xfrm>
            <a:off x="8602983" y="25763222"/>
            <a:ext cx="26334600" cy="38634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228600" lvl="0" marL="457200" rtl="0" algn="l">
              <a:lnSpc>
                <a:spcPct val="100000"/>
              </a:lnSpc>
              <a:spcBef>
                <a:spcPts val="1300"/>
              </a:spcBef>
              <a:spcAft>
                <a:spcPts val="0"/>
              </a:spcAft>
              <a:buClr>
                <a:schemeClr val="dk1"/>
              </a:buClr>
              <a:buSzPts val="6600"/>
              <a:buNone/>
              <a:defRPr sz="6600"/>
            </a:lvl1pPr>
            <a:lvl2pPr indent="-228600" lvl="1" marL="914400" rtl="0" algn="l">
              <a:lnSpc>
                <a:spcPct val="100000"/>
              </a:lnSpc>
              <a:spcBef>
                <a:spcPts val="1100"/>
              </a:spcBef>
              <a:spcAft>
                <a:spcPts val="0"/>
              </a:spcAft>
              <a:buClr>
                <a:schemeClr val="dk1"/>
              </a:buClr>
              <a:buSzPts val="5700"/>
              <a:buNone/>
              <a:defRPr sz="5700"/>
            </a:lvl2pPr>
            <a:lvl3pPr indent="-228600" lvl="2" marL="13716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700"/>
              <a:buNone/>
              <a:defRPr sz="4700"/>
            </a:lvl3pPr>
            <a:lvl4pPr indent="-228600" lvl="3" marL="18288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4pPr>
            <a:lvl5pPr indent="-228600" lvl="4" marL="22860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5pPr>
            <a:lvl6pPr indent="-228600" lvl="5" marL="27432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6pPr>
            <a:lvl7pPr indent="-228600" lvl="6" marL="32004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7pPr>
            <a:lvl8pPr indent="-228600" lvl="7" marL="36576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8pPr>
            <a:lvl9pPr indent="-228600" lvl="8" marL="4114800" rtl="0" algn="l">
              <a:lnSpc>
                <a:spcPct val="10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4300"/>
              <a:buNone/>
              <a:defRPr sz="4300"/>
            </a:lvl9pPr>
          </a:lstStyle>
          <a:p/>
        </p:txBody>
      </p:sp>
      <p:sp>
        <p:nvSpPr>
          <p:cNvPr id="69" name="Google Shape;69;p13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70" name="Google Shape;70;p13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71" name="Google Shape;71;p13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Vertical Text" type="vertTx">
  <p:cSld name="VERTICAL_TEXT">
    <p:spTree>
      <p:nvGrpSpPr>
        <p:cNvPr id="72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4"/>
          <p:cNvSpPr txBox="1"/>
          <p:nvPr>
            <p:ph type="title"/>
          </p:nvPr>
        </p:nvSpPr>
        <p:spPr>
          <a:xfrm>
            <a:off x="2194560" y="1317626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74" name="Google Shape;74;p14"/>
          <p:cNvSpPr txBox="1"/>
          <p:nvPr>
            <p:ph idx="1" type="body"/>
          </p:nvPr>
        </p:nvSpPr>
        <p:spPr>
          <a:xfrm rot="5400000">
            <a:off x="11082240" y="-1207474"/>
            <a:ext cx="21726600" cy="395022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425450" lvl="0" marL="457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1pPr>
            <a:lvl2pPr indent="-425450" lvl="1" marL="914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2pPr>
            <a:lvl3pPr indent="-425450" lvl="2" marL="1371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3pPr>
            <a:lvl4pPr indent="-425450" lvl="3" marL="1828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4pPr>
            <a:lvl5pPr indent="-425450" lvl="4" marL="22860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»"/>
              <a:defRPr/>
            </a:lvl5pPr>
            <a:lvl6pPr indent="-425450" lvl="5" marL="2743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6pPr>
            <a:lvl7pPr indent="-425450" lvl="6" marL="3200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7pPr>
            <a:lvl8pPr indent="-425450" lvl="7" marL="3657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8pPr>
            <a:lvl9pPr indent="-425450" lvl="8" marL="4114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9pPr>
          </a:lstStyle>
          <a:p/>
        </p:txBody>
      </p:sp>
      <p:sp>
        <p:nvSpPr>
          <p:cNvPr id="75" name="Google Shape;75;p14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76" name="Google Shape;76;p14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77" name="Google Shape;77;p14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Vertical Title and Text" type="vertTitleAndTx">
  <p:cSld name="VERTICAL_TITLE_AND_VERTICAL_TEXT">
    <p:spTree>
      <p:nvGrpSpPr>
        <p:cNvPr id="78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5"/>
          <p:cNvSpPr txBox="1"/>
          <p:nvPr>
            <p:ph type="title"/>
          </p:nvPr>
        </p:nvSpPr>
        <p:spPr>
          <a:xfrm rot="5400000">
            <a:off x="76569570" y="22056152"/>
            <a:ext cx="67414200" cy="29626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80" name="Google Shape;80;p15"/>
          <p:cNvSpPr txBox="1"/>
          <p:nvPr>
            <p:ph idx="1" type="body"/>
          </p:nvPr>
        </p:nvSpPr>
        <p:spPr>
          <a:xfrm rot="5400000">
            <a:off x="16950690" y="-7204648"/>
            <a:ext cx="67414200" cy="881481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425450" lvl="0" marL="457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1pPr>
            <a:lvl2pPr indent="-425450" lvl="1" marL="914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2pPr>
            <a:lvl3pPr indent="-425450" lvl="2" marL="1371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3pPr>
            <a:lvl4pPr indent="-425450" lvl="3" marL="1828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–"/>
              <a:defRPr/>
            </a:lvl4pPr>
            <a:lvl5pPr indent="-425450" lvl="4" marL="22860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»"/>
              <a:defRPr/>
            </a:lvl5pPr>
            <a:lvl6pPr indent="-425450" lvl="5" marL="27432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6pPr>
            <a:lvl7pPr indent="-425450" lvl="6" marL="32004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7pPr>
            <a:lvl8pPr indent="-425450" lvl="7" marL="36576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8pPr>
            <a:lvl9pPr indent="-425450" lvl="8" marL="411480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ts val="3100"/>
              <a:buChar char="•"/>
              <a:defRPr/>
            </a:lvl9pPr>
          </a:lstStyle>
          <a:p/>
        </p:txBody>
      </p:sp>
      <p:sp>
        <p:nvSpPr>
          <p:cNvPr id="81" name="Google Shape;81;p15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82" name="Google Shape;82;p15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/>
        </p:txBody>
      </p:sp>
      <p:sp>
        <p:nvSpPr>
          <p:cNvPr id="83" name="Google Shape;83;p15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 Background">
  <p:cSld name="Blank Background">
    <p:spTree>
      <p:nvGrpSpPr>
        <p:cNvPr id="97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Google Shape;98;g13c51e89dce_2_13"/>
          <p:cNvSpPr txBox="1"/>
          <p:nvPr>
            <p:ph idx="1" type="body"/>
          </p:nvPr>
        </p:nvSpPr>
        <p:spPr>
          <a:xfrm>
            <a:off x="914400" y="7734300"/>
            <a:ext cx="9798000" cy="163014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99" name="Google Shape;99;g13c51e89dce_2_13"/>
          <p:cNvSpPr/>
          <p:nvPr>
            <p:ph idx="2" type="pic"/>
          </p:nvPr>
        </p:nvSpPr>
        <p:spPr>
          <a:xfrm>
            <a:off x="914400" y="24551640"/>
            <a:ext cx="9798000" cy="7452300"/>
          </a:xfrm>
          <a:prstGeom prst="rect">
            <a:avLst/>
          </a:prstGeom>
          <a:solidFill>
            <a:srgbClr val="39475A"/>
          </a:solidFill>
          <a:ln>
            <a:noFill/>
          </a:ln>
        </p:spPr>
      </p:sp>
      <p:sp>
        <p:nvSpPr>
          <p:cNvPr id="100" name="Google Shape;100;g13c51e89dce_2_13"/>
          <p:cNvSpPr/>
          <p:nvPr>
            <p:ph idx="3" type="pic"/>
          </p:nvPr>
        </p:nvSpPr>
        <p:spPr>
          <a:xfrm>
            <a:off x="33194624" y="19869150"/>
            <a:ext cx="9798000" cy="7452300"/>
          </a:xfrm>
          <a:prstGeom prst="rect">
            <a:avLst/>
          </a:prstGeom>
          <a:solidFill>
            <a:srgbClr val="39475A"/>
          </a:solidFill>
          <a:ln>
            <a:noFill/>
          </a:ln>
        </p:spPr>
      </p:sp>
      <p:sp>
        <p:nvSpPr>
          <p:cNvPr id="101" name="Google Shape;101;g13c51e89dce_2_13"/>
          <p:cNvSpPr txBox="1"/>
          <p:nvPr>
            <p:ph idx="4" type="body"/>
          </p:nvPr>
        </p:nvSpPr>
        <p:spPr>
          <a:xfrm>
            <a:off x="11674474" y="7734300"/>
            <a:ext cx="9798000" cy="2426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2" name="Google Shape;102;g13c51e89dce_2_13"/>
          <p:cNvSpPr txBox="1"/>
          <p:nvPr>
            <p:ph idx="5" type="body"/>
          </p:nvPr>
        </p:nvSpPr>
        <p:spPr>
          <a:xfrm>
            <a:off x="22418677" y="7737764"/>
            <a:ext cx="9798000" cy="6975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3" name="Google Shape;103;g13c51e89dce_2_13"/>
          <p:cNvSpPr txBox="1"/>
          <p:nvPr>
            <p:ph idx="6" type="body"/>
          </p:nvPr>
        </p:nvSpPr>
        <p:spPr>
          <a:xfrm>
            <a:off x="33194624" y="7734300"/>
            <a:ext cx="9798000" cy="11301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4" name="Google Shape;104;g13c51e89dce_2_13"/>
          <p:cNvSpPr txBox="1"/>
          <p:nvPr>
            <p:ph idx="7" type="body"/>
          </p:nvPr>
        </p:nvSpPr>
        <p:spPr>
          <a:xfrm>
            <a:off x="33194624" y="28154515"/>
            <a:ext cx="9798000" cy="3849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5" name="Google Shape;105;g13c51e89dce_2_13"/>
          <p:cNvSpPr/>
          <p:nvPr>
            <p:ph idx="8" type="chart"/>
          </p:nvPr>
        </p:nvSpPr>
        <p:spPr>
          <a:xfrm>
            <a:off x="22550435" y="15565076"/>
            <a:ext cx="9666300" cy="6942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lnSpc>
                <a:spcPct val="90000"/>
              </a:lnSpc>
              <a:spcBef>
                <a:spcPts val="4800"/>
              </a:spcBef>
              <a:spcAft>
                <a:spcPts val="0"/>
              </a:spcAft>
              <a:buClr>
                <a:schemeClr val="lt1"/>
              </a:buClr>
              <a:buSzPts val="13440"/>
              <a:buFont typeface="Arial"/>
              <a:buChar char="•"/>
              <a:defRPr b="0" i="0" sz="13439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1520"/>
              <a:buFont typeface="Arial"/>
              <a:buChar char="•"/>
              <a:defRPr b="0" i="0" sz="1152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9600"/>
              <a:buFont typeface="Arial"/>
              <a:buChar char="•"/>
              <a:defRPr b="0" i="0" sz="96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06" name="Google Shape;106;g13c51e89dce_2_13"/>
          <p:cNvSpPr txBox="1"/>
          <p:nvPr>
            <p:ph idx="9" type="body"/>
          </p:nvPr>
        </p:nvSpPr>
        <p:spPr>
          <a:xfrm>
            <a:off x="22550435" y="23432539"/>
            <a:ext cx="9798000" cy="85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406400" lvl="1" marL="9144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406400" lvl="2" marL="13716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406400" lvl="3" marL="18288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406400" lvl="4" marL="228600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rgbClr val="245EAC"/>
              </a:buClr>
              <a:buSzPts val="2800"/>
              <a:buFont typeface="Arial"/>
              <a:buChar char="•"/>
              <a:defRPr sz="28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6pPr>
            <a:lvl7pPr indent="-342900" lvl="6" marL="32004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7pPr>
            <a:lvl8pPr indent="-342900" lvl="7" marL="36576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8pPr>
            <a:lvl9pPr indent="-342900" lvl="8" marL="411480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2" Type="http://schemas.openxmlformats.org/officeDocument/2006/relationships/theme" Target="../theme/theme1.xml"/><Relationship Id="rId9" Type="http://schemas.openxmlformats.org/officeDocument/2006/relationships/slideLayout" Target="../slideLayouts/slideLayout9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_rels/slideMaster2.xml.rels><?xml version="1.0" encoding="UTF-8" standalone="yes"?><Relationships xmlns="http://schemas.openxmlformats.org/package/2006/relationships"><Relationship Id="rId1" Type="http://schemas.openxmlformats.org/officeDocument/2006/relationships/image" Target="../media/image1.png"/><Relationship Id="rId2" Type="http://schemas.openxmlformats.org/officeDocument/2006/relationships/slideLayout" Target="../slideLayouts/slideLayout12.xml"/><Relationship Id="rId3" Type="http://schemas.openxmlformats.org/officeDocument/2006/relationships/theme" Target="../theme/theme3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4"/>
          <p:cNvSpPr txBox="1"/>
          <p:nvPr>
            <p:ph type="title"/>
          </p:nvPr>
        </p:nvSpPr>
        <p:spPr>
          <a:xfrm>
            <a:off x="2194560" y="1317626"/>
            <a:ext cx="39502200" cy="5486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21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1" name="Google Shape;11;p4"/>
          <p:cNvSpPr txBox="1"/>
          <p:nvPr>
            <p:ph idx="1" type="body"/>
          </p:nvPr>
        </p:nvSpPr>
        <p:spPr>
          <a:xfrm>
            <a:off x="2194560" y="7680326"/>
            <a:ext cx="39502200" cy="21726600"/>
          </a:xfrm>
          <a:prstGeom prst="rect">
            <a:avLst/>
          </a:prstGeom>
          <a:noFill/>
          <a:ln>
            <a:noFill/>
          </a:ln>
        </p:spPr>
        <p:txBody>
          <a:bodyPr anchorCtr="0" anchor="t" bIns="217350" lIns="434725" spcFirstLastPara="1" rIns="434725" wrap="square" tIns="217350">
            <a:noAutofit/>
          </a:bodyPr>
          <a:lstStyle>
            <a:lvl1pPr indent="-1200150" lvl="0" marL="457200" marR="0" rtl="0" algn="l">
              <a:lnSpc>
                <a:spcPct val="100000"/>
              </a:lnSpc>
              <a:spcBef>
                <a:spcPts val="3100"/>
              </a:spcBef>
              <a:spcAft>
                <a:spcPts val="0"/>
              </a:spcAft>
              <a:buClr>
                <a:schemeClr val="dk1"/>
              </a:buClr>
              <a:buSzPts val="15300"/>
              <a:buFont typeface="Arial"/>
              <a:buChar char="•"/>
              <a:defRPr b="0" i="0" sz="153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1073150" lvl="1" marL="914400" marR="0" rtl="0" algn="l">
              <a:lnSpc>
                <a:spcPct val="100000"/>
              </a:lnSpc>
              <a:spcBef>
                <a:spcPts val="2700"/>
              </a:spcBef>
              <a:spcAft>
                <a:spcPts val="0"/>
              </a:spcAft>
              <a:buClr>
                <a:schemeClr val="dk1"/>
              </a:buClr>
              <a:buSzPts val="13300"/>
              <a:buFont typeface="Arial"/>
              <a:buChar char="–"/>
              <a:defRPr b="0" i="0" sz="133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952500" lvl="2" marL="1371600" marR="0" rtl="0" algn="l">
              <a:lnSpc>
                <a:spcPct val="100000"/>
              </a:lnSpc>
              <a:spcBef>
                <a:spcPts val="2300"/>
              </a:spcBef>
              <a:spcAft>
                <a:spcPts val="0"/>
              </a:spcAft>
              <a:buClr>
                <a:schemeClr val="dk1"/>
              </a:buClr>
              <a:buSzPts val="11400"/>
              <a:buFont typeface="Arial"/>
              <a:buChar char="•"/>
              <a:defRPr b="0" i="0" sz="11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831850" lvl="3" marL="18288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–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831850" lvl="4" marL="22860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»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831850" lvl="5" marL="27432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•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831850" lvl="6" marL="32004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•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831850" lvl="7" marL="36576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•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831850" lvl="8" marL="4114800" marR="0" rtl="0" algn="l">
              <a:lnSpc>
                <a:spcPct val="100000"/>
              </a:lnSpc>
              <a:spcBef>
                <a:spcPts val="1900"/>
              </a:spcBef>
              <a:spcAft>
                <a:spcPts val="0"/>
              </a:spcAft>
              <a:buClr>
                <a:schemeClr val="dk1"/>
              </a:buClr>
              <a:buSzPts val="9500"/>
              <a:buFont typeface="Arial"/>
              <a:buChar char="•"/>
              <a:defRPr b="0" i="0" sz="9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2" name="Google Shape;12;p4"/>
          <p:cNvSpPr txBox="1"/>
          <p:nvPr>
            <p:ph idx="10" type="dt"/>
          </p:nvPr>
        </p:nvSpPr>
        <p:spPr>
          <a:xfrm>
            <a:off x="21945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3" name="Google Shape;13;p4"/>
          <p:cNvSpPr txBox="1"/>
          <p:nvPr>
            <p:ph idx="11" type="ftr"/>
          </p:nvPr>
        </p:nvSpPr>
        <p:spPr>
          <a:xfrm>
            <a:off x="14996160" y="30511750"/>
            <a:ext cx="138990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lv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57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b="0" i="0" sz="85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4" name="Google Shape;14;p4"/>
          <p:cNvSpPr txBox="1"/>
          <p:nvPr>
            <p:ph idx="12" type="sldNum"/>
          </p:nvPr>
        </p:nvSpPr>
        <p:spPr>
          <a:xfrm>
            <a:off x="31455360" y="30511750"/>
            <a:ext cx="10241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217350" lIns="434725" spcFirstLastPara="1" rIns="434725" wrap="square" tIns="21735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  <a:defRPr b="0" i="0" sz="5700" u="none" cap="none" strike="noStrike">
                <a:solidFill>
                  <a:srgbClr val="898989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dk1"/>
        </a:solidFill>
      </p:bgPr>
    </p:bg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5" name="Google Shape;85;g13c51e89dce_2_0"/>
          <p:cNvPicPr preferRelativeResize="0"/>
          <p:nvPr/>
        </p:nvPicPr>
        <p:blipFill rotWithShape="1">
          <a:blip r:embed="rId1">
            <a:alphaModFix/>
          </a:blip>
          <a:srcRect b="0" l="0" r="0" t="0"/>
          <a:stretch/>
        </p:blipFill>
        <p:spPr>
          <a:xfrm>
            <a:off x="0" y="0"/>
            <a:ext cx="43891201" cy="32918401"/>
          </a:xfrm>
          <a:prstGeom prst="rect">
            <a:avLst/>
          </a:prstGeom>
          <a:noFill/>
          <a:ln>
            <a:noFill/>
          </a:ln>
        </p:spPr>
      </p:pic>
      <p:sp>
        <p:nvSpPr>
          <p:cNvPr id="86" name="Google Shape;86;g13c51e89dce_2_0"/>
          <p:cNvSpPr txBox="1"/>
          <p:nvPr/>
        </p:nvSpPr>
        <p:spPr>
          <a:xfrm>
            <a:off x="0" y="0"/>
            <a:ext cx="43891200" cy="5486400"/>
          </a:xfrm>
          <a:prstGeom prst="rect">
            <a:avLst/>
          </a:prstGeom>
          <a:solidFill>
            <a:srgbClr val="00549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7200" u="non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87" name="Google Shape;87;g13c51e89dce_2_0"/>
          <p:cNvCxnSpPr/>
          <p:nvPr/>
        </p:nvCxnSpPr>
        <p:spPr>
          <a:xfrm>
            <a:off x="-566737" y="4919662"/>
            <a:ext cx="44850000" cy="0"/>
          </a:xfrm>
          <a:prstGeom prst="straightConnector1">
            <a:avLst/>
          </a:prstGeom>
          <a:noFill/>
          <a:ln cap="flat" cmpd="sng" w="31750">
            <a:solidFill>
              <a:schemeClr val="dk1"/>
            </a:solidFill>
            <a:prstDash val="solid"/>
            <a:miter lim="800000"/>
            <a:headEnd len="med" w="med" type="none"/>
            <a:tailEnd len="med" w="med" type="none"/>
          </a:ln>
        </p:spPr>
      </p:cxnSp>
      <p:sp>
        <p:nvSpPr>
          <p:cNvPr id="88" name="Google Shape;88;g13c51e89dce_2_0"/>
          <p:cNvSpPr txBox="1"/>
          <p:nvPr/>
        </p:nvSpPr>
        <p:spPr>
          <a:xfrm>
            <a:off x="0" y="5486400"/>
            <a:ext cx="43891200" cy="274320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7200" u="non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89" name="Google Shape;89;g13c51e89dce_2_0"/>
          <p:cNvCxnSpPr/>
          <p:nvPr/>
        </p:nvCxnSpPr>
        <p:spPr>
          <a:xfrm>
            <a:off x="11185525" y="7734300"/>
            <a:ext cx="0" cy="2426970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lg" w="lg" type="oval"/>
            <a:tailEnd len="lg" w="lg" type="oval"/>
          </a:ln>
        </p:spPr>
      </p:cxnSp>
      <p:sp>
        <p:nvSpPr>
          <p:cNvPr id="90" name="Google Shape;90;g13c51e89dce_2_0"/>
          <p:cNvSpPr/>
          <p:nvPr/>
        </p:nvSpPr>
        <p:spPr>
          <a:xfrm>
            <a:off x="35980687" y="-338137"/>
            <a:ext cx="5978558" cy="8153287"/>
          </a:xfrm>
          <a:custGeom>
            <a:rect b="b" l="l" r="r" t="t"/>
            <a:pathLst>
              <a:path extrusionOk="0" h="8153287" w="6377128">
                <a:moveTo>
                  <a:pt x="7490" y="0"/>
                </a:moveTo>
                <a:cubicBezTo>
                  <a:pt x="7979" y="1933443"/>
                  <a:pt x="-468" y="4161711"/>
                  <a:pt x="21" y="6095154"/>
                </a:cubicBezTo>
                <a:lnTo>
                  <a:pt x="3138809" y="8153287"/>
                </a:lnTo>
                <a:lnTo>
                  <a:pt x="6377128" y="6115768"/>
                </a:lnTo>
                <a:cubicBezTo>
                  <a:pt x="6354397" y="4201962"/>
                  <a:pt x="6358473" y="1933970"/>
                  <a:pt x="6362548" y="11775"/>
                </a:cubicBezTo>
                <a:lnTo>
                  <a:pt x="7490" y="0"/>
                </a:lnTo>
                <a:close/>
              </a:path>
            </a:pathLst>
          </a:custGeom>
          <a:solidFill>
            <a:srgbClr val="005490"/>
          </a:solidFill>
          <a:ln>
            <a:noFill/>
          </a:ln>
          <a:effectLst>
            <a:outerShdw blurRad="63500" sx="102000" sy="102000">
              <a:srgbClr val="000000">
                <a:alpha val="31760"/>
              </a:srgbClr>
            </a:outerShdw>
          </a:effectLst>
        </p:spPr>
        <p:txBody>
          <a:bodyPr anchorCtr="0" anchor="t" bIns="457200" lIns="457200" spcFirstLastPara="1" rIns="457200" wrap="square" tIns="4572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7200" u="non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91" name="Google Shape;91;g13c51e89dce_2_0"/>
          <p:cNvCxnSpPr/>
          <p:nvPr/>
        </p:nvCxnSpPr>
        <p:spPr>
          <a:xfrm>
            <a:off x="11307762" y="8594725"/>
            <a:ext cx="914400" cy="914400"/>
          </a:xfrm>
          <a:prstGeom prst="straightConnector1">
            <a:avLst/>
          </a:prstGeom>
          <a:noFill/>
          <a:ln>
            <a:noFill/>
          </a:ln>
        </p:spPr>
      </p:cxnSp>
      <p:cxnSp>
        <p:nvCxnSpPr>
          <p:cNvPr id="92" name="Google Shape;92;g13c51e89dce_2_0"/>
          <p:cNvCxnSpPr/>
          <p:nvPr/>
        </p:nvCxnSpPr>
        <p:spPr>
          <a:xfrm>
            <a:off x="21945600" y="7734300"/>
            <a:ext cx="0" cy="2426970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lg" w="lg" type="oval"/>
            <a:tailEnd len="lg" w="lg" type="oval"/>
          </a:ln>
        </p:spPr>
      </p:cxnSp>
      <p:cxnSp>
        <p:nvCxnSpPr>
          <p:cNvPr id="93" name="Google Shape;93;g13c51e89dce_2_0"/>
          <p:cNvCxnSpPr/>
          <p:nvPr/>
        </p:nvCxnSpPr>
        <p:spPr>
          <a:xfrm>
            <a:off x="32705675" y="7734300"/>
            <a:ext cx="0" cy="2426970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lg" w="lg" type="oval"/>
            <a:tailEnd len="lg" w="lg" type="oval"/>
          </a:ln>
        </p:spPr>
      </p:cxnSp>
      <p:sp>
        <p:nvSpPr>
          <p:cNvPr id="94" name="Google Shape;94;g13c51e89dce_2_0"/>
          <p:cNvSpPr/>
          <p:nvPr/>
        </p:nvSpPr>
        <p:spPr>
          <a:xfrm>
            <a:off x="36474400" y="-627062"/>
            <a:ext cx="4994126" cy="7820381"/>
          </a:xfrm>
          <a:custGeom>
            <a:rect b="b" l="l" r="r" t="t"/>
            <a:pathLst>
              <a:path extrusionOk="0" h="7820381" w="6053486">
                <a:moveTo>
                  <a:pt x="0" y="17658"/>
                </a:moveTo>
                <a:cubicBezTo>
                  <a:pt x="489" y="1951101"/>
                  <a:pt x="9415" y="4144116"/>
                  <a:pt x="9904" y="6077559"/>
                </a:cubicBezTo>
                <a:lnTo>
                  <a:pt x="2990508" y="7820381"/>
                </a:lnTo>
                <a:cubicBezTo>
                  <a:pt x="4063991" y="7243515"/>
                  <a:pt x="4979291" y="6710193"/>
                  <a:pt x="6052774" y="6133327"/>
                </a:cubicBezTo>
                <a:cubicBezTo>
                  <a:pt x="6056849" y="4211132"/>
                  <a:pt x="6041942" y="1922195"/>
                  <a:pt x="6046017" y="0"/>
                </a:cubicBezTo>
                <a:lnTo>
                  <a:pt x="0" y="17658"/>
                </a:lnTo>
                <a:close/>
              </a:path>
            </a:pathLst>
          </a:custGeom>
          <a:noFill/>
          <a:ln cap="sq" cmpd="sng" w="31750">
            <a:solidFill>
              <a:schemeClr val="dk1"/>
            </a:solidFill>
            <a:prstDash val="solid"/>
            <a:bevel/>
            <a:headEnd len="sm" w="sm" type="none"/>
            <a:tailEnd len="sm" w="sm" type="none"/>
          </a:ln>
          <a:effectLst>
            <a:outerShdw blurRad="63500" sx="102000" dir="3899968" dist="38099" sy="102000">
              <a:srgbClr val="000000">
                <a:alpha val="37650"/>
              </a:srgbClr>
            </a:outerShdw>
          </a:effectLst>
        </p:spPr>
        <p:txBody>
          <a:bodyPr anchorCtr="0" anchor="t" bIns="457200" lIns="457200" spcFirstLastPara="1" rIns="457200" wrap="square" tIns="4572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0" i="0" sz="7200" u="non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95" name="Google Shape;95;g13c51e89dce_2_0"/>
          <p:cNvSpPr txBox="1"/>
          <p:nvPr>
            <p:ph type="title"/>
          </p:nvPr>
        </p:nvSpPr>
        <p:spPr>
          <a:xfrm>
            <a:off x="3017837" y="1752600"/>
            <a:ext cx="37855500" cy="6362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1120"/>
              <a:buFont typeface="Calibri"/>
              <a:buNone/>
              <a:defRPr b="0" i="0" sz="2112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96" name="Google Shape;96;g13c51e89dce_2_0"/>
          <p:cNvSpPr txBox="1"/>
          <p:nvPr>
            <p:ph idx="1" type="body"/>
          </p:nvPr>
        </p:nvSpPr>
        <p:spPr>
          <a:xfrm>
            <a:off x="3017837" y="8763000"/>
            <a:ext cx="37855500" cy="20886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1082040" lvl="0" marL="457200" marR="0" rtl="0" algn="l">
              <a:lnSpc>
                <a:spcPct val="90000"/>
              </a:lnSpc>
              <a:spcBef>
                <a:spcPts val="4800"/>
              </a:spcBef>
              <a:spcAft>
                <a:spcPts val="0"/>
              </a:spcAft>
              <a:buClr>
                <a:schemeClr val="lt1"/>
              </a:buClr>
              <a:buSzPts val="13440"/>
              <a:buFont typeface="Arial"/>
              <a:buChar char="•"/>
              <a:defRPr b="0" i="0" sz="13439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960120" lvl="1" marL="9144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11520"/>
              <a:buFont typeface="Arial"/>
              <a:buChar char="•"/>
              <a:defRPr b="0" i="0" sz="1152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838200" lvl="2" marL="13716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9600"/>
              <a:buFont typeface="Arial"/>
              <a:buChar char="•"/>
              <a:defRPr b="0" i="0" sz="96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777239" lvl="3" marL="18288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777239" lvl="4" marL="22860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777239" lvl="5" marL="27432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777239" lvl="6" marL="32004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777239" lvl="7" marL="36576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777240" lvl="8" marL="4114800" marR="0" rtl="0" algn="l">
              <a:lnSpc>
                <a:spcPct val="90000"/>
              </a:lnSpc>
              <a:spcBef>
                <a:spcPts val="2400"/>
              </a:spcBef>
              <a:spcAft>
                <a:spcPts val="0"/>
              </a:spcAft>
              <a:buClr>
                <a:schemeClr val="lt1"/>
              </a:buClr>
              <a:buSzPts val="8640"/>
              <a:buFont typeface="Arial"/>
              <a:buChar char="•"/>
              <a:defRPr b="0" i="0" sz="864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61" r:id="rId2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1.xml"/><Relationship Id="rId3" Type="http://schemas.openxmlformats.org/officeDocument/2006/relationships/comments" Target="../comments/comment1.xml"/><Relationship Id="rId4" Type="http://schemas.openxmlformats.org/officeDocument/2006/relationships/hyperlink" Target="https://www.ruralhealth.us/about-nrha/about-rural-health-care" TargetMode="External"/><Relationship Id="rId10" Type="http://schemas.openxmlformats.org/officeDocument/2006/relationships/image" Target="../media/image4.png"/><Relationship Id="rId9" Type="http://schemas.openxmlformats.org/officeDocument/2006/relationships/image" Target="../media/image5.png"/><Relationship Id="rId5" Type="http://schemas.openxmlformats.org/officeDocument/2006/relationships/image" Target="../media/image2.png"/><Relationship Id="rId6" Type="http://schemas.openxmlformats.org/officeDocument/2006/relationships/image" Target="../media/image6.png"/><Relationship Id="rId7" Type="http://schemas.openxmlformats.org/officeDocument/2006/relationships/image" Target="../media/image3.png"/><Relationship Id="rId8" Type="http://schemas.openxmlformats.org/officeDocument/2006/relationships/image" Target="../media/image7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2.xml"/><Relationship Id="rId3" Type="http://schemas.openxmlformats.org/officeDocument/2006/relationships/hyperlink" Target="https://doi.org/10.1186/s12891-020-03729-w" TargetMode="External"/><Relationship Id="rId4" Type="http://schemas.openxmlformats.org/officeDocument/2006/relationships/hyperlink" Target="https://www.cdc.gov/mmwr/volumes/66/wr/mm6620a2.htm#:~:text=The%20unadjusted%20prevalence%20of%20arthritis,49.7%25%20in%20the%20most%20urban" TargetMode="Externa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0" name="Shape 1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Google Shape;111;g13c51e89dce_2_23"/>
          <p:cNvSpPr/>
          <p:nvPr/>
        </p:nvSpPr>
        <p:spPr>
          <a:xfrm>
            <a:off x="35611200" y="5520900"/>
            <a:ext cx="7658100" cy="24384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2" name="Google Shape;112;g13c51e89dce_2_23"/>
          <p:cNvSpPr txBox="1"/>
          <p:nvPr>
            <p:ph idx="1" type="body"/>
          </p:nvPr>
        </p:nvSpPr>
        <p:spPr>
          <a:xfrm>
            <a:off x="457200" y="6400800"/>
            <a:ext cx="10350300" cy="11182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Joint pain is a prevalent issue in the United States population. 1 in 4 adults (23%) in the general population have been diagnosed with Osteoarthritis (OA)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1</a:t>
            </a: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.</a:t>
            </a:r>
            <a:endParaRPr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0"/>
                </a:ext>
              </a:extLst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"/>
                  </a:ext>
                </a:extLst>
              </a:rPr>
              <a:t>There is increased </a:t>
            </a: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"/>
                  </a:ext>
                </a:extLst>
              </a:rPr>
              <a:t>prevalence of joint pain and OA in rural patients (31.8%) in comparison to their urban-dwelling counterparts (20.5%). There are also more numerous OA induced activity limitations in rural patients. This could be due to numerous factors, including reduced overall quality of health, socioeconomic factors, and barriers to </a:t>
            </a: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"/>
                  </a:ext>
                </a:extLst>
              </a:rPr>
              <a:t>healthcare access.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"/>
                  </a:ext>
                </a:extLst>
              </a:rPr>
              <a:t>2</a:t>
            </a:r>
            <a:endParaRPr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5"/>
                  </a:ext>
                </a:extLst>
              </a:rPr>
              <a:t>T</a:t>
            </a: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6"/>
                  </a:ext>
                </a:extLst>
              </a:rPr>
              <a:t>he initial pharmacologic treatment of OA is often non-steroidal anti-inflammatory drugs (NSAIDs).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7"/>
                  </a:ext>
                </a:extLst>
              </a:rPr>
              <a:t>3</a:t>
            </a:r>
            <a:endParaRPr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8"/>
                </a:ext>
              </a:extLst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9"/>
                  </a:ext>
                </a:extLst>
              </a:rPr>
              <a:t>In patients taking high MW HA for at-rest osteoarthritic joint pain, pain was reduced by 57.1% compared to 34.2% reduction in patients taking NSAIDs for pain relief (p=0.006).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0"/>
                  </a:ext>
                </a:extLst>
              </a:rPr>
              <a:t>3</a:t>
            </a:r>
            <a:endParaRPr baseline="300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11"/>
                </a:ext>
              </a:extLst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2"/>
                  </a:ext>
                </a:extLst>
              </a:rPr>
              <a:t>In patients with OA joint pain induced by physical activity, oral HA reduced pain by 54.5% compared to 34.2% pain reduction by NSAIDs.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3"/>
                  </a:ext>
                </a:extLst>
              </a:rPr>
              <a:t>3</a:t>
            </a:r>
            <a:endParaRPr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14"/>
                </a:ext>
              </a:extLst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5"/>
                  </a:ext>
                </a:extLst>
              </a:rPr>
              <a:t>Oral high MW HA has been shown to alleviate physical activity induced pain in OA patients within two weeks (p&lt;0.001).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6"/>
                  </a:ext>
                </a:extLst>
              </a:rPr>
              <a:t>4</a:t>
            </a:r>
            <a:endParaRPr baseline="300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17"/>
                </a:ext>
              </a:extLst>
            </a:endParaRPr>
          </a:p>
          <a:p>
            <a:pPr indent="-4064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Calibri"/>
              <a:buChar char="●"/>
            </a:pPr>
            <a:r>
              <a:rPr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8"/>
                  </a:ext>
                </a:extLst>
              </a:rPr>
              <a:t>In patients taking HA for joint pain relief, pain medication use was also reduced within 2 weeks (p&lt;0.05).</a:t>
            </a:r>
            <a:r>
              <a:rPr baseline="30000" lang="en-US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19"/>
                  </a:ext>
                </a:extLst>
              </a:rPr>
              <a:t>4</a:t>
            </a:r>
            <a:endParaRPr baseline="300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i="1"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i="1"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200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Source: </a:t>
            </a:r>
            <a:r>
              <a:rPr lang="en-US" sz="2200" u="sng">
                <a:solidFill>
                  <a:schemeClr val="hlink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  <a:hlinkClick r:id="rId4"/>
              </a:rPr>
              <a:t>https://www.ruralhealth.us/about-nrha/about-rural-health-care</a:t>
            </a:r>
            <a:endParaRPr sz="22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To determine the level of improvement in joint pain and stiffness </a:t>
            </a:r>
            <a:r>
              <a:rPr lang="en-US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with supplementation of high molecular weight oral Hyaluronic Acid (HA) over a 4-week period. </a:t>
            </a:r>
            <a:endParaRPr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In a study with 50 rural Orthopedic joint pain patients, high molecular weight oral HA supplementation will result in over 50% patient-</a:t>
            </a:r>
            <a:r>
              <a:rPr lang="en-US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0"/>
                  </a:ext>
                </a:extLst>
              </a:rPr>
              <a:t>reported</a:t>
            </a:r>
            <a:r>
              <a:rPr lang="en-US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 improvement in joint mobility, pain, and stiffness.</a:t>
            </a:r>
            <a:endParaRPr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700">
              <a:solidFill>
                <a:srgbClr val="000000"/>
              </a:solidFill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3" name="Google Shape;113;g13c51e89dce_2_23"/>
          <p:cNvSpPr txBox="1"/>
          <p:nvPr/>
        </p:nvSpPr>
        <p:spPr>
          <a:xfrm>
            <a:off x="457200" y="6053587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i="0" lang="en-US" sz="4800" u="none">
                <a:solidFill>
                  <a:srgbClr val="005BBB"/>
                </a:solidFill>
                <a:latin typeface="Arial"/>
                <a:ea typeface="Arial"/>
                <a:cs typeface="Arial"/>
                <a:sym typeface="Arial"/>
              </a:rPr>
              <a:t>Introduction</a:t>
            </a:r>
            <a:endParaRPr/>
          </a:p>
        </p:txBody>
      </p:sp>
      <p:sp>
        <p:nvSpPr>
          <p:cNvPr id="114" name="Google Shape;114;g13c51e89dce_2_23"/>
          <p:cNvSpPr txBox="1"/>
          <p:nvPr/>
        </p:nvSpPr>
        <p:spPr>
          <a:xfrm>
            <a:off x="457200" y="20372387"/>
            <a:ext cx="9829800" cy="1569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t/>
            </a:r>
            <a:endParaRPr b="1" sz="4800">
              <a:solidFill>
                <a:srgbClr val="005BBB"/>
              </a:solidFill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lang="en-US" sz="4800">
                <a:solidFill>
                  <a:srgbClr val="005BBB"/>
                </a:solidFill>
              </a:rPr>
              <a:t>Objective</a:t>
            </a:r>
            <a:endParaRPr/>
          </a:p>
        </p:txBody>
      </p:sp>
      <p:sp>
        <p:nvSpPr>
          <p:cNvPr id="115" name="Google Shape;115;g13c51e89dce_2_23"/>
          <p:cNvSpPr txBox="1"/>
          <p:nvPr/>
        </p:nvSpPr>
        <p:spPr>
          <a:xfrm>
            <a:off x="885825" y="477828"/>
            <a:ext cx="41224200" cy="5310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600" lIns="91225" spcFirstLastPara="1" rIns="91225" wrap="square" tIns="45600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6900"/>
              <a:buFont typeface="Arial"/>
              <a:buNone/>
            </a:pPr>
            <a:r>
              <a:rPr b="1" lang="en-US" sz="7300">
                <a:solidFill>
                  <a:srgbClr val="FFCC00"/>
                </a:solidFill>
                <a:latin typeface="Calibri"/>
                <a:ea typeface="Calibri"/>
                <a:cs typeface="Calibri"/>
                <a:sym typeface="Calibri"/>
              </a:rPr>
              <a:t>A 4-Week Pilot Study: T</a:t>
            </a:r>
            <a:r>
              <a:rPr b="1" lang="en-US" sz="7300">
                <a:solidFill>
                  <a:srgbClr val="FFCC00"/>
                </a:solidFill>
                <a:latin typeface="Calibri"/>
                <a:ea typeface="Calibri"/>
                <a:cs typeface="Calibri"/>
                <a:sym typeface="Calibri"/>
              </a:rPr>
              <a:t>he Effect of Exogenous High Molecular Weight </a:t>
            </a:r>
            <a:endParaRPr b="1" sz="7300">
              <a:solidFill>
                <a:srgbClr val="FFCC0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6900"/>
              <a:buFont typeface="Arial"/>
              <a:buNone/>
            </a:pPr>
            <a:r>
              <a:rPr b="1" lang="en-US" sz="7300">
                <a:solidFill>
                  <a:srgbClr val="FFCC00"/>
                </a:solidFill>
                <a:latin typeface="Calibri"/>
                <a:ea typeface="Calibri"/>
                <a:cs typeface="Calibri"/>
                <a:sym typeface="Calibri"/>
              </a:rPr>
              <a:t>Oral Hyaluronic Acid Supplementation on Joint Pain Reduction in Rural Patients</a:t>
            </a:r>
            <a:r>
              <a:rPr b="1" lang="en-US" sz="8000">
                <a:solidFill>
                  <a:srgbClr val="FFCC00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endParaRPr b="1" sz="7000">
              <a:solidFill>
                <a:srgbClr val="FFCC0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6200"/>
              <a:buFont typeface="Arial"/>
              <a:buNone/>
            </a:pPr>
            <a:r>
              <a:rPr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Dalton Hermanson, MS-II</a:t>
            </a:r>
            <a:r>
              <a:rPr baseline="30000"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1</a:t>
            </a:r>
            <a:r>
              <a:rPr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; Lucas Georger</a:t>
            </a:r>
            <a:r>
              <a:rPr baseline="30000"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1</a:t>
            </a:r>
            <a:r>
              <a:rPr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, MS-II; Michael A. Vierra</a:t>
            </a:r>
            <a:r>
              <a:rPr baseline="30000"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1</a:t>
            </a:r>
            <a:r>
              <a:rPr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, MS-II; Douglas Kiburz MD</a:t>
            </a:r>
            <a:r>
              <a:rPr baseline="30000"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2</a:t>
            </a:r>
            <a:endParaRPr baseline="30000" sz="50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500"/>
              <a:buFont typeface="Arial"/>
              <a:buNone/>
            </a:pPr>
            <a:r>
              <a:rPr lang="en-US" sz="50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1-University of Missouri-Kansas City School of Medicine, 2-Bothwell Regional Health Center-Sedalia, Missouri</a:t>
            </a:r>
            <a:endParaRPr sz="50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800"/>
              </a:spcBef>
              <a:spcAft>
                <a:spcPts val="0"/>
              </a:spcAft>
              <a:buClr>
                <a:srgbClr val="FFFFFF"/>
              </a:buClr>
              <a:buSzPts val="3200"/>
              <a:buFont typeface="Calibri"/>
              <a:buNone/>
            </a:pPr>
            <a:r>
              <a:t/>
            </a:r>
            <a:endParaRPr sz="44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6" name="Google Shape;116;g13c51e89dce_2_23"/>
          <p:cNvSpPr txBox="1"/>
          <p:nvPr/>
        </p:nvSpPr>
        <p:spPr>
          <a:xfrm>
            <a:off x="457200" y="25630287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i="0" lang="en-US" sz="4800" u="none">
                <a:solidFill>
                  <a:srgbClr val="005BBB"/>
                </a:solidFill>
                <a:latin typeface="Arial"/>
                <a:ea typeface="Arial"/>
                <a:cs typeface="Arial"/>
                <a:sym typeface="Arial"/>
              </a:rPr>
              <a:t>Methods</a:t>
            </a:r>
            <a:endParaRPr/>
          </a:p>
        </p:txBody>
      </p:sp>
      <p:sp>
        <p:nvSpPr>
          <p:cNvPr id="117" name="Google Shape;117;g13c51e89dce_2_23"/>
          <p:cNvSpPr txBox="1"/>
          <p:nvPr/>
        </p:nvSpPr>
        <p:spPr>
          <a:xfrm>
            <a:off x="457200" y="26473150"/>
            <a:ext cx="10350900" cy="5695200"/>
          </a:xfrm>
          <a:prstGeom prst="rect">
            <a:avLst/>
          </a:prstGeom>
          <a:solidFill>
            <a:schemeClr val="dk1">
              <a:alpha val="62745"/>
            </a:schemeClr>
          </a:solidFill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This 4-week pilot study tested the use of liquid high molecular weight oral HA supplementation, utilizing a brand called “HA-Topshelf” (patent #:10849923).</a:t>
            </a:r>
            <a:endParaRPr sz="28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Patients were instructed to take this liquid supplement, as prescribed (1 Tbsp/Day orally), for four weeks. </a:t>
            </a:r>
            <a:endParaRPr sz="28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Outcome surveys were given to patients every week for the duration of the 4-week study. </a:t>
            </a:r>
            <a:endParaRPr sz="28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1"/>
                  </a:ext>
                </a:extLst>
              </a:rPr>
              <a:t>Responses were collected from 50 patients (</a:t>
            </a:r>
            <a:r>
              <a:rPr lang="en-US" sz="2800"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2"/>
                  </a:ext>
                </a:extLst>
              </a:rPr>
              <a:t>35-92 yo; mean age of 66 yo).</a:t>
            </a:r>
            <a:endParaRPr sz="28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23"/>
                </a:ext>
              </a:extLst>
            </a:endParaRPr>
          </a:p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4"/>
                  </a:ext>
                </a:extLst>
              </a:rPr>
              <a:t>There were 29 female and 21 male patients. </a:t>
            </a:r>
            <a:endParaRPr sz="28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064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2800"/>
              <a:buFont typeface="Calibri"/>
              <a:buChar char="●"/>
            </a:pPr>
            <a:r>
              <a:rPr lang="en-US" sz="28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With the exception of having joint pain, there were no other definitive inclusion/exclusion criteria was determined for this study.</a:t>
            </a:r>
            <a:endParaRPr sz="2800"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8" name="Google Shape;118;g13c51e89dce_2_23"/>
          <p:cNvSpPr txBox="1"/>
          <p:nvPr/>
        </p:nvSpPr>
        <p:spPr>
          <a:xfrm>
            <a:off x="11658600" y="6053588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i="0" lang="en-US" sz="4800" u="none">
                <a:solidFill>
                  <a:srgbClr val="005BBB"/>
                </a:solidFill>
                <a:latin typeface="Arial"/>
                <a:ea typeface="Arial"/>
                <a:cs typeface="Arial"/>
                <a:sym typeface="Arial"/>
              </a:rPr>
              <a:t>Results</a:t>
            </a:r>
            <a:endParaRPr/>
          </a:p>
        </p:txBody>
      </p:sp>
      <p:sp>
        <p:nvSpPr>
          <p:cNvPr id="119" name="Google Shape;119;g13c51e89dce_2_23"/>
          <p:cNvSpPr txBox="1"/>
          <p:nvPr/>
        </p:nvSpPr>
        <p:spPr>
          <a:xfrm>
            <a:off x="32918400" y="6053328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i="0" lang="en-US" sz="4800" u="none">
                <a:solidFill>
                  <a:srgbClr val="005BBB"/>
                </a:solidFill>
                <a:latin typeface="Arial"/>
                <a:ea typeface="Arial"/>
                <a:cs typeface="Arial"/>
                <a:sym typeface="Arial"/>
              </a:rPr>
              <a:t>Conclusion</a:t>
            </a:r>
            <a:endParaRPr/>
          </a:p>
        </p:txBody>
      </p:sp>
      <p:sp>
        <p:nvSpPr>
          <p:cNvPr id="120" name="Google Shape;120;g13c51e89dce_2_23"/>
          <p:cNvSpPr txBox="1"/>
          <p:nvPr/>
        </p:nvSpPr>
        <p:spPr>
          <a:xfrm>
            <a:off x="32918400" y="26614063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i="0" lang="en-US" sz="4800" u="none">
                <a:solidFill>
                  <a:srgbClr val="005BBB"/>
                </a:solidFill>
                <a:latin typeface="Arial"/>
                <a:ea typeface="Arial"/>
                <a:cs typeface="Arial"/>
                <a:sym typeface="Arial"/>
                <a:extLst>
                  <a:ext uri="http://customooxmlschemas.google.com/">
                    <go:slidesCustomData xmlns:go="http://customooxmlschemas.google.com/" textRoundtripDataId="25"/>
                  </a:ext>
                </a:extLst>
              </a:rPr>
              <a:t>References</a:t>
            </a:r>
            <a:endParaRPr/>
          </a:p>
        </p:txBody>
      </p:sp>
      <p:sp>
        <p:nvSpPr>
          <p:cNvPr id="121" name="Google Shape;121;g13c51e89dce_2_23"/>
          <p:cNvSpPr txBox="1"/>
          <p:nvPr/>
        </p:nvSpPr>
        <p:spPr>
          <a:xfrm>
            <a:off x="32918400" y="27431049"/>
            <a:ext cx="10350900" cy="3838800"/>
          </a:xfrm>
          <a:prstGeom prst="rect">
            <a:avLst/>
          </a:prstGeom>
          <a:solidFill>
            <a:schemeClr val="dk1">
              <a:alpha val="62745"/>
            </a:schemeClr>
          </a:solidFill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-4572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latin typeface="Calibri"/>
                <a:ea typeface="Calibri"/>
                <a:cs typeface="Calibri"/>
                <a:sym typeface="Calibri"/>
              </a:rPr>
              <a:t>1. 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Barbour, K. E., Helmick, C. G., Boring, M., &amp; Brady, T. J. (2017). Vital Signs: Prevalence of Doctor-Diagnosed Arthritis and Arthritis-Attributable Activity Limitation - United States, 2013-2015. </a:t>
            </a:r>
            <a:r>
              <a:rPr i="1"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MMWR. Morbidity and mortality weekly report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, </a:t>
            </a:r>
            <a:r>
              <a:rPr i="1"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66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(9), 246–253. https://doi.org/10.15585/mmwr.mm6609e1</a:t>
            </a:r>
            <a:endParaRPr>
              <a:latin typeface="Calibri"/>
              <a:ea typeface="Calibri"/>
              <a:cs typeface="Calibri"/>
              <a:sym typeface="Calibri"/>
            </a:endParaRPr>
          </a:p>
          <a:p>
            <a:pPr indent="-4572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latin typeface="Calibri"/>
                <a:ea typeface="Calibri"/>
                <a:cs typeface="Calibri"/>
                <a:sym typeface="Calibri"/>
              </a:rPr>
              <a:t>2. </a:t>
            </a:r>
            <a:r>
              <a:rPr i="1" lang="en-US">
                <a:latin typeface="Calibri"/>
                <a:ea typeface="Calibri"/>
                <a:cs typeface="Calibri"/>
                <a:sym typeface="Calibri"/>
              </a:rPr>
              <a:t>Prevalence of arthritis and arthritis-attributable activity limitation by urban-rural county classification - united states, 2015</a:t>
            </a:r>
            <a:r>
              <a:rPr lang="en-US">
                <a:latin typeface="Calibri"/>
                <a:ea typeface="Calibri"/>
                <a:cs typeface="Calibri"/>
                <a:sym typeface="Calibri"/>
              </a:rPr>
              <a:t>. Centers for Disease Control and Prevention. (2017, July 21). Retrieved August 25, 2022, from https://www.cdc.gov/mmwr/volumes/66/wr/mm6620a2.htm#suggestedcitation </a:t>
            </a:r>
            <a:endParaRPr>
              <a:solidFill>
                <a:srgbClr val="21212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-4572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latin typeface="Calibri"/>
                <a:ea typeface="Calibri"/>
                <a:cs typeface="Calibri"/>
                <a:sym typeface="Calibri"/>
              </a:rPr>
              <a:t>3. </a:t>
            </a:r>
            <a:r>
              <a:rPr lang="en-US">
                <a:solidFill>
                  <a:srgbClr val="333333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Hermans, J., Bierma-Zeinstra, S.M.A., Bos, P.K. </a:t>
            </a:r>
            <a:r>
              <a:rPr i="1" lang="en-US">
                <a:solidFill>
                  <a:srgbClr val="333333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et al.</a:t>
            </a:r>
            <a:r>
              <a:rPr lang="en-US">
                <a:solidFill>
                  <a:srgbClr val="333333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 The effectiveness of high molecular weight hyaluronic acid for knee osteoarthritis in patients in the working age: a randomised controlled trial. </a:t>
            </a:r>
            <a:r>
              <a:rPr i="1" lang="en-US">
                <a:solidFill>
                  <a:srgbClr val="333333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BMC Musculoskelet Disord</a:t>
            </a:r>
            <a:r>
              <a:rPr lang="en-US">
                <a:solidFill>
                  <a:srgbClr val="333333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 20, 196 (2019). https://doi.org/10.1186/s12891-019-2546-8</a:t>
            </a:r>
            <a:endParaRPr>
              <a:latin typeface="Calibri"/>
              <a:ea typeface="Calibri"/>
              <a:cs typeface="Calibri"/>
              <a:sym typeface="Calibri"/>
            </a:endParaRPr>
          </a:p>
          <a:p>
            <a:pPr indent="-45720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>
                <a:latin typeface="Calibri"/>
                <a:ea typeface="Calibri"/>
                <a:cs typeface="Calibri"/>
                <a:sym typeface="Calibri"/>
              </a:rPr>
              <a:t>4. 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Jensen, G. S., Attridge, V. L., Lenninger, M. R., &amp; Benson, K. F. (2015). Oral intake of a liquid high-molecular-weight hyaluronan associated with relief of chronic pain and reduced use of pain medication: results of a randomized, placebo-controlled double-blind pilot study. </a:t>
            </a:r>
            <a:r>
              <a:rPr i="1"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Journal of medicinal food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, </a:t>
            </a:r>
            <a:r>
              <a:rPr i="1"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18</a:t>
            </a:r>
            <a:r>
              <a:rPr lang="en-US">
                <a:solidFill>
                  <a:srgbClr val="21212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(1), 95–101. https://doi.org/10.1089/jmf.2013.0174</a:t>
            </a:r>
            <a:endParaRPr>
              <a:solidFill>
                <a:srgbClr val="21212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-45720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21212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Calibri"/>
              <a:ea typeface="Calibri"/>
              <a:cs typeface="Calibri"/>
              <a:sym typeface="Calibri"/>
            </a:endParaRPr>
          </a:p>
          <a:p>
            <a:pPr indent="-4572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22" name="Google Shape;122;g13c51e89dce_2_23"/>
          <p:cNvCxnSpPr/>
          <p:nvPr/>
        </p:nvCxnSpPr>
        <p:spPr>
          <a:xfrm>
            <a:off x="11658600" y="19211925"/>
            <a:ext cx="9783762" cy="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med" w="med" type="none"/>
            <a:tailEnd len="med" w="med" type="none"/>
          </a:ln>
        </p:spPr>
      </p:cxnSp>
      <p:cxnSp>
        <p:nvCxnSpPr>
          <p:cNvPr id="123" name="Google Shape;123;g13c51e89dce_2_23"/>
          <p:cNvCxnSpPr/>
          <p:nvPr/>
        </p:nvCxnSpPr>
        <p:spPr>
          <a:xfrm>
            <a:off x="11658600" y="24614187"/>
            <a:ext cx="9829800" cy="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med" w="med" type="none"/>
            <a:tailEnd len="med" w="med" type="none"/>
          </a:ln>
        </p:spPr>
      </p:cxnSp>
      <p:cxnSp>
        <p:nvCxnSpPr>
          <p:cNvPr id="124" name="Google Shape;124;g13c51e89dce_2_23"/>
          <p:cNvCxnSpPr/>
          <p:nvPr/>
        </p:nvCxnSpPr>
        <p:spPr>
          <a:xfrm>
            <a:off x="22442487" y="13882687"/>
            <a:ext cx="9783762" cy="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med" w="med" type="none"/>
            <a:tailEnd len="med" w="med" type="none"/>
          </a:ln>
        </p:spPr>
      </p:cxnSp>
      <p:sp>
        <p:nvSpPr>
          <p:cNvPr id="125" name="Google Shape;125;g13c51e89dce_2_23"/>
          <p:cNvSpPr txBox="1"/>
          <p:nvPr/>
        </p:nvSpPr>
        <p:spPr>
          <a:xfrm>
            <a:off x="32918400" y="18324512"/>
            <a:ext cx="97917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lang="en-US" sz="4800">
                <a:solidFill>
                  <a:srgbClr val="005BBB"/>
                </a:solidFill>
              </a:rPr>
              <a:t>Limiting Factors </a:t>
            </a:r>
            <a:endParaRPr/>
          </a:p>
        </p:txBody>
      </p:sp>
      <p:sp>
        <p:nvSpPr>
          <p:cNvPr id="126" name="Google Shape;126;g13c51e89dce_2_23"/>
          <p:cNvSpPr txBox="1"/>
          <p:nvPr/>
        </p:nvSpPr>
        <p:spPr>
          <a:xfrm>
            <a:off x="22331362" y="15151100"/>
            <a:ext cx="9783762" cy="615950"/>
          </a:xfrm>
          <a:prstGeom prst="rect">
            <a:avLst/>
          </a:prstGeom>
          <a:solidFill>
            <a:schemeClr val="dk1">
              <a:alpha val="62745"/>
            </a:schemeClr>
          </a:solidFill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Arial"/>
              <a:buNone/>
            </a:pPr>
            <a:r>
              <a:rPr b="0" i="0" lang="en-US" sz="280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Mauris orci mi,</a:t>
            </a:r>
            <a:endParaRPr/>
          </a:p>
        </p:txBody>
      </p:sp>
      <p:cxnSp>
        <p:nvCxnSpPr>
          <p:cNvPr id="127" name="Google Shape;127;g13c51e89dce_2_23"/>
          <p:cNvCxnSpPr/>
          <p:nvPr/>
        </p:nvCxnSpPr>
        <p:spPr>
          <a:xfrm>
            <a:off x="33147000" y="25939750"/>
            <a:ext cx="9783762" cy="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med" w="med" type="none"/>
            <a:tailEnd len="med" w="med" type="none"/>
          </a:ln>
        </p:spPr>
      </p:cxnSp>
      <p:sp>
        <p:nvSpPr>
          <p:cNvPr id="128" name="Google Shape;128;g13c51e89dce_2_23"/>
          <p:cNvSpPr txBox="1"/>
          <p:nvPr/>
        </p:nvSpPr>
        <p:spPr>
          <a:xfrm>
            <a:off x="33147000" y="8763000"/>
            <a:ext cx="9829800" cy="2016125"/>
          </a:xfrm>
          <a:prstGeom prst="rect">
            <a:avLst/>
          </a:prstGeom>
          <a:solidFill>
            <a:schemeClr val="dk1">
              <a:alpha val="62745"/>
            </a:schemeClr>
          </a:solidFill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64285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Arial"/>
              <a:buNone/>
            </a:pPr>
            <a:r>
              <a:rPr b="0" i="0" lang="en-US" sz="280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Mauris orci mi,</a:t>
            </a:r>
            <a:endParaRPr/>
          </a:p>
          <a:p>
            <a:pPr indent="-457200" lvl="1" marL="914400" marR="0" rtl="0" algn="l">
              <a:lnSpc>
                <a:spcPct val="164285"/>
              </a:lnSpc>
              <a:spcBef>
                <a:spcPts val="1200"/>
              </a:spcBef>
              <a:spcAft>
                <a:spcPts val="0"/>
              </a:spcAft>
              <a:buClr>
                <a:schemeClr val="lt2"/>
              </a:buClr>
              <a:buSzPts val="3500"/>
              <a:buFont typeface="Arial"/>
              <a:buChar char="•"/>
            </a:pPr>
            <a:r>
              <a:rPr b="1" i="0" lang="en-US" sz="28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Sed Risus Nibh: </a:t>
            </a:r>
            <a:r>
              <a:rPr b="0" i="0" lang="en-US" sz="28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CiIn nisl quam, aliquet sed nibh sitamet, faucibus placerat dui augue scelerisque. </a:t>
            </a:r>
            <a:endParaRPr/>
          </a:p>
        </p:txBody>
      </p:sp>
      <p:cxnSp>
        <p:nvCxnSpPr>
          <p:cNvPr id="129" name="Google Shape;129;g13c51e89dce_2_23"/>
          <p:cNvCxnSpPr/>
          <p:nvPr/>
        </p:nvCxnSpPr>
        <p:spPr>
          <a:xfrm>
            <a:off x="33193037" y="17248187"/>
            <a:ext cx="9785350" cy="0"/>
          </a:xfrm>
          <a:prstGeom prst="straightConnector1">
            <a:avLst/>
          </a:prstGeom>
          <a:noFill/>
          <a:ln cap="flat" cmpd="sng" w="25400">
            <a:solidFill>
              <a:schemeClr val="lt1"/>
            </a:solidFill>
            <a:prstDash val="solid"/>
            <a:miter lim="800000"/>
            <a:headEnd len="med" w="med" type="none"/>
            <a:tailEnd len="med" w="med" type="none"/>
          </a:ln>
        </p:spPr>
      </p:cxnSp>
      <p:sp>
        <p:nvSpPr>
          <p:cNvPr id="130" name="Google Shape;130;g13c51e89dce_2_23"/>
          <p:cNvSpPr txBox="1"/>
          <p:nvPr>
            <p:ph idx="6" type="body"/>
          </p:nvPr>
        </p:nvSpPr>
        <p:spPr>
          <a:xfrm>
            <a:off x="32918400" y="6858000"/>
            <a:ext cx="10350900" cy="5053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-431800" lvl="0" marL="45720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•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6"/>
                  </a:ext>
                </a:extLst>
              </a:rPr>
              <a:t>Our hypothesis predicted that </a:t>
            </a:r>
            <a:r>
              <a:rPr lang="en-US" sz="3200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7"/>
                  </a:ext>
                </a:extLst>
              </a:rPr>
              <a:t>high molecular weight oral HA supplementation would result in over </a:t>
            </a:r>
            <a:r>
              <a:rPr b="1" lang="en-US" sz="3200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8"/>
                  </a:ext>
                </a:extLst>
              </a:rPr>
              <a:t>50%</a:t>
            </a:r>
            <a:r>
              <a:rPr lang="en-US" sz="3200">
                <a:solidFill>
                  <a:srgbClr val="000000"/>
                </a:solidFill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29"/>
                  </a:ext>
                </a:extLst>
              </a:rPr>
              <a:t> patient-reported improvement in joint mobility, joint pain, and joint stiffness.</a:t>
            </a:r>
            <a:endParaRPr sz="32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30"/>
                </a:ext>
              </a:extLst>
            </a:endParaRPr>
          </a:p>
          <a:p>
            <a:pPr indent="-431800" lvl="0" marL="45720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•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1"/>
                  </a:ext>
                </a:extLst>
              </a:rPr>
              <a:t>Our preliminary results indicate that patients reported over 50% improvement in “start-up” stiffness, mobility, and completion of ADL.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32"/>
                </a:ext>
              </a:extLst>
            </a:endParaRPr>
          </a:p>
          <a:p>
            <a:pPr indent="-431800" lvl="0" marL="45720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•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3"/>
                  </a:ext>
                </a:extLst>
              </a:rPr>
              <a:t>Additionally, overall patient-reported pain indices were reduced by </a:t>
            </a:r>
            <a:r>
              <a:rPr b="1"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4"/>
                  </a:ext>
                </a:extLst>
              </a:rPr>
              <a:t>75%</a:t>
            </a: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5"/>
                  </a:ext>
                </a:extLst>
              </a:rPr>
              <a:t> (8/10 to 2/10). 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36"/>
                </a:ext>
              </a:extLst>
            </a:endParaRPr>
          </a:p>
          <a:p>
            <a:pPr indent="-431800" lvl="0" marL="45720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•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7"/>
                  </a:ext>
                </a:extLst>
              </a:rPr>
              <a:t>Percentage of patients indicating pain was reduced by </a:t>
            </a:r>
            <a:r>
              <a:rPr b="1"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8"/>
                  </a:ext>
                </a:extLst>
              </a:rPr>
              <a:t>90%</a:t>
            </a: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39"/>
                  </a:ext>
                </a:extLst>
              </a:rPr>
              <a:t> at the completion of week 4. 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40"/>
                </a:ext>
              </a:extLst>
            </a:endParaRPr>
          </a:p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31" name="Google Shape;131;g13c51e89dce_2_23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36496500" y="1584775"/>
            <a:ext cx="4838275" cy="1345250"/>
          </a:xfrm>
          <a:prstGeom prst="rect">
            <a:avLst/>
          </a:prstGeom>
          <a:noFill/>
          <a:ln>
            <a:noFill/>
          </a:ln>
        </p:spPr>
      </p:pic>
      <p:sp>
        <p:nvSpPr>
          <p:cNvPr id="132" name="Google Shape;132;g13c51e89dce_2_23"/>
          <p:cNvSpPr txBox="1"/>
          <p:nvPr/>
        </p:nvSpPr>
        <p:spPr>
          <a:xfrm>
            <a:off x="32918400" y="19185348"/>
            <a:ext cx="10350900" cy="6988200"/>
          </a:xfrm>
          <a:prstGeom prst="rect">
            <a:avLst/>
          </a:prstGeom>
          <a:solidFill>
            <a:schemeClr val="dk1">
              <a:alpha val="62750"/>
            </a:schemeClr>
          </a:solidFill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-4318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1"/>
                  </a:ext>
                </a:extLst>
              </a:rPr>
              <a:t>The surveys were administered to a small patient population (n=50). </a:t>
            </a:r>
            <a:endParaRPr sz="3200"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rtl="0" algn="l"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2"/>
                  </a:ext>
                </a:extLst>
              </a:rPr>
              <a:t>This data only reflects the effects of one form of HA supplementation, “HA-Topshelf”</a:t>
            </a:r>
            <a:endParaRPr sz="3200"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3"/>
                  </a:ext>
                </a:extLst>
              </a:rPr>
              <a:t>Patients </a:t>
            </a:r>
            <a:r>
              <a:rPr lang="en-US" sz="3200">
                <a:latin typeface="Calibri"/>
                <a:ea typeface="Calibri"/>
                <a:cs typeface="Calibri"/>
                <a:sym typeface="Calibri"/>
              </a:rPr>
              <a:t>originated from one rural central Missouri location.</a:t>
            </a:r>
            <a:endParaRPr sz="3200"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</a:rPr>
              <a:t>The source of patient-indicated joint pain was variable, making it hard to identify which specific areas of joint pain were improved. </a:t>
            </a:r>
            <a:endParaRPr sz="3200"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</a:rPr>
              <a:t>Patient responses to a standardized survey are subjective and open-ended, so we could not draw any definitive conclusions from this data.</a:t>
            </a:r>
            <a:endParaRPr sz="3200"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rtl="0" algn="l">
              <a:spcBef>
                <a:spcPts val="0"/>
              </a:spcBef>
              <a:spcAft>
                <a:spcPts val="0"/>
              </a:spcAft>
              <a:buSzPts val="3200"/>
              <a:buFont typeface="Calibri"/>
              <a:buChar char="●"/>
            </a:pPr>
            <a:r>
              <a:rPr lang="en-US" sz="3200">
                <a:latin typeface="Calibri"/>
                <a:ea typeface="Calibri"/>
                <a:cs typeface="Calibri"/>
                <a:sym typeface="Calibri"/>
              </a:rPr>
              <a:t>D</a:t>
            </a:r>
            <a:r>
              <a:rPr lang="en-US" sz="3200"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4"/>
                  </a:ext>
                </a:extLst>
              </a:rPr>
              <a:t>ata was collected during the COVID-19 pandemic, which could have altered the results.</a:t>
            </a:r>
            <a:endParaRPr b="1" sz="3200"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33" name="Google Shape;133;g13c51e89dce_2_23" title="Chart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2171175" y="25385325"/>
            <a:ext cx="10271301" cy="6309359"/>
          </a:xfrm>
          <a:prstGeom prst="rect">
            <a:avLst/>
          </a:prstGeom>
          <a:noFill/>
          <a:ln>
            <a:noFill/>
          </a:ln>
        </p:spPr>
      </p:pic>
      <p:pic>
        <p:nvPicPr>
          <p:cNvPr id="134" name="Google Shape;134;g13c51e89dce_2_23" title="Chart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14566525" y="7236888"/>
            <a:ext cx="14173200" cy="82296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5" name="Google Shape;135;g13c51e89dce_2_23" title="Chart"/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14566392" y="15653912"/>
            <a:ext cx="14173200" cy="8686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6" name="Google Shape;136;g13c51e89dce_2_23" title="Chart"/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22200012" y="25385325"/>
            <a:ext cx="10268711" cy="6309360"/>
          </a:xfrm>
          <a:prstGeom prst="rect">
            <a:avLst/>
          </a:prstGeom>
          <a:noFill/>
          <a:ln>
            <a:noFill/>
          </a:ln>
        </p:spPr>
      </p:pic>
      <p:sp>
        <p:nvSpPr>
          <p:cNvPr id="137" name="Google Shape;137;g13c51e89dce_2_23"/>
          <p:cNvSpPr txBox="1"/>
          <p:nvPr/>
        </p:nvSpPr>
        <p:spPr>
          <a:xfrm>
            <a:off x="32918400" y="11734758"/>
            <a:ext cx="97917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lang="en-US" sz="4800">
                <a:solidFill>
                  <a:srgbClr val="005BBB"/>
                </a:solidFill>
              </a:rPr>
              <a:t>Future Directions</a:t>
            </a:r>
            <a:r>
              <a:rPr b="1" lang="en-US" sz="4800">
                <a:solidFill>
                  <a:srgbClr val="005BBB"/>
                </a:solidFill>
              </a:rPr>
              <a:t> </a:t>
            </a:r>
            <a:endParaRPr/>
          </a:p>
        </p:txBody>
      </p:sp>
      <p:sp>
        <p:nvSpPr>
          <p:cNvPr id="138" name="Google Shape;138;g13c51e89dce_2_23"/>
          <p:cNvSpPr txBox="1"/>
          <p:nvPr/>
        </p:nvSpPr>
        <p:spPr>
          <a:xfrm>
            <a:off x="32918400" y="12553950"/>
            <a:ext cx="10350900" cy="5504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431800" lvl="0" marL="4572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●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5"/>
                  </a:ext>
                </a:extLst>
              </a:rPr>
              <a:t>Perform a l</a:t>
            </a: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6"/>
                  </a:ext>
                </a:extLst>
              </a:rPr>
              <a:t>arger study with a placebo group, testing high molecular weight oral HA supplementation for a specific joint of interest. 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47"/>
                </a:ext>
              </a:extLst>
            </a:endParaRPr>
          </a:p>
          <a:p>
            <a:pPr indent="-431800" lvl="0" marL="4572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●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48"/>
                  </a:ext>
                </a:extLst>
              </a:rPr>
              <a:t>Test HA supplementation in the relief of specific indications of joint pain, including pre and post-op pain.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  <a:extLst>
                <a:ext uri="http://customooxmlschemas.google.com/">
                  <go:slidesCustomData xmlns:go="http://customooxmlschemas.google.com/" textRoundtripDataId="49"/>
                </a:ext>
              </a:extLst>
            </a:endParaRPr>
          </a:p>
          <a:p>
            <a:pPr indent="-431800" lvl="0" marL="4572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●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  <a:extLst>
                  <a:ext uri="http://customooxmlschemas.google.com/">
                    <go:slidesCustomData xmlns:go="http://customooxmlschemas.google.com/" textRoundtripDataId="50"/>
                  </a:ext>
                </a:extLst>
              </a:rPr>
              <a:t>Isolate HA supplementation as the only change in pain medication/diet in patients throughout the duration of the study. 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●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Test HA in pain relief within certain joints.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indent="-431800" lvl="0" marL="4572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222222"/>
              </a:buClr>
              <a:buSzPts val="3200"/>
              <a:buFont typeface="Calibri"/>
              <a:buChar char="●"/>
            </a:pPr>
            <a:r>
              <a:rPr lang="en-US" sz="3200">
                <a:solidFill>
                  <a:srgbClr val="222222"/>
                </a:solidFill>
                <a:latin typeface="Calibri"/>
                <a:ea typeface="Calibri"/>
                <a:cs typeface="Calibri"/>
                <a:sym typeface="Calibri"/>
              </a:rPr>
              <a:t>Eventually assess the use of HA supplementation as an alternative to surgical intervention for elderly rural populations.</a:t>
            </a:r>
            <a:endParaRPr sz="3200">
              <a:solidFill>
                <a:srgbClr val="222222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9" name="Google Shape;139;g13c51e89dce_2_23"/>
          <p:cNvSpPr txBox="1"/>
          <p:nvPr/>
        </p:nvSpPr>
        <p:spPr>
          <a:xfrm>
            <a:off x="32918400" y="30844975"/>
            <a:ext cx="10350900" cy="201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600"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*</a:t>
            </a:r>
            <a:r>
              <a:rPr b="1" lang="en-US" sz="2600">
                <a:highlight>
                  <a:schemeClr val="dk1"/>
                </a:highlight>
                <a:latin typeface="Calibri"/>
                <a:ea typeface="Calibri"/>
                <a:cs typeface="Calibri"/>
                <a:sym typeface="Calibri"/>
              </a:rPr>
              <a:t>Disclosure: </a:t>
            </a:r>
            <a:r>
              <a:rPr b="1" lang="en-US" sz="2600">
                <a:latin typeface="Calibri"/>
                <a:ea typeface="Calibri"/>
                <a:cs typeface="Calibri"/>
                <a:sym typeface="Calibri"/>
              </a:rPr>
              <a:t>In relation to this presentation, I declare the following,: The physician in charge of this pilot study is on the board for “HA-Topshelf,” the product used in our research. </a:t>
            </a:r>
            <a:endParaRPr sz="2600">
              <a:highlight>
                <a:schemeClr val="dk1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800"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0" name="Google Shape;140;g13c51e89dce_2_23"/>
          <p:cNvSpPr txBox="1"/>
          <p:nvPr/>
        </p:nvSpPr>
        <p:spPr>
          <a:xfrm>
            <a:off x="457200" y="23223712"/>
            <a:ext cx="9829800" cy="831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BBB"/>
              </a:buClr>
              <a:buSzPts val="4800"/>
              <a:buFont typeface="Arial"/>
              <a:buNone/>
            </a:pPr>
            <a:r>
              <a:rPr b="1" lang="en-US" sz="4800">
                <a:solidFill>
                  <a:srgbClr val="005BBB"/>
                </a:solidFill>
              </a:rPr>
              <a:t>Hypothesis</a:t>
            </a:r>
            <a:endParaRPr/>
          </a:p>
        </p:txBody>
      </p:sp>
      <p:pic>
        <p:nvPicPr>
          <p:cNvPr id="141" name="Google Shape;141;g13c51e89dce_2_23"/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1239763" y="16026075"/>
            <a:ext cx="8785174" cy="40171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6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g1403930dcb7_0_0"/>
          <p:cNvSpPr txBox="1"/>
          <p:nvPr>
            <p:ph idx="1" type="body"/>
          </p:nvPr>
        </p:nvSpPr>
        <p:spPr>
          <a:xfrm>
            <a:off x="984475" y="8308500"/>
            <a:ext cx="41940600" cy="163014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rmAutofit fontScale="47500" lnSpcReduction="20000"/>
          </a:bodyPr>
          <a:lstStyle/>
          <a:p>
            <a:pPr indent="-412591" lvl="0" marL="457200" rtl="0" algn="l">
              <a:spcBef>
                <a:spcPts val="0"/>
              </a:spcBef>
              <a:spcAft>
                <a:spcPts val="0"/>
              </a:spcAft>
              <a:buSzPct val="100000"/>
              <a:buFont typeface="Times New Roman"/>
              <a:buAutoNum type="arabicPeriod"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Resource regarding HA use in PAIN management (with OA pts, randomized control trial)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9144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Hermans J, Bierma-Zeinstra SMA, Bos PK, Niesten DD, Verhaar JAN, Reijman M. The effectiveness of high molecular weight hyaluronic acid for knee osteoarthritis in patients in the working age		: a randomised controlled trial. BMC Musculoskelet Disord. 2019;20(1):196. Published 2019 May 7. doi:10.1186/s12891-019-2546-8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-412591" lvl="0" marL="457200" rtl="0" algn="l">
              <a:spcBef>
                <a:spcPts val="0"/>
              </a:spcBef>
              <a:spcAft>
                <a:spcPts val="0"/>
              </a:spcAft>
              <a:buSzPct val="100000"/>
              <a:buFont typeface="Times New Roman"/>
              <a:buAutoNum type="arabicPeriod"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High Molecular Weight HA as replacement pain therapy compared to addictive pain medications: 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Jensen GS, Attridge VL, Lenninger MR, Benson KF. Oral intake of a liquid high-molecular-weight hyaluronan associated with relief of chronic pain and reduced use of pain medication: results of a randomized, placebo-controlled double-blind pilot study. J Med Food. 2015;18(1):95-101. doi:10.1089/jmf.2013.0174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3. Resource refuting prior AAOS that said “HA was not useful with pain”, this lecture does a great job pointing to molecular weight having significant findings in regard to pain. 									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45720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Hummer, C.D., Angst, F., Ngai, W. et al. High molecular weight Intraarticular hyaluronic acid for the treatment of knee osteoarthritis: a network meta-analysis. BMC Musculoskelet Disord 21, 702 (2020). 	</a:t>
            </a:r>
            <a:r>
              <a:rPr b="1" lang="en-US" sz="6100" u="sng">
                <a:solidFill>
                  <a:schemeClr val="hlink"/>
                </a:solidFill>
                <a:latin typeface="Times New Roman"/>
                <a:ea typeface="Times New Roman"/>
                <a:cs typeface="Times New Roman"/>
                <a:sym typeface="Times New Roman"/>
                <a:hlinkClick r:id="rId3"/>
              </a:rPr>
              <a:t>https://doi.org/10.1186/s12891-020-03729-w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45720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8626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45720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826">
                <a:solidFill>
                  <a:srgbClr val="000000"/>
                </a:solidFill>
                <a:highlight>
                  <a:srgbClr val="FFFFFF"/>
                </a:highlight>
              </a:rPr>
              <a:t>Barbour KE, Helmick CG, Boring M, Brady TJ. Vital Signs: Prevalence of Doctor-Diagnosed Arthritis and Arthritis-Attributable Activity Limitation—United States, 2013–2015. </a:t>
            </a:r>
            <a:r>
              <a:rPr i="1" lang="en-US" sz="3826">
                <a:solidFill>
                  <a:srgbClr val="000000"/>
                </a:solidFill>
                <a:highlight>
                  <a:srgbClr val="FFFFFF"/>
                </a:highlight>
              </a:rPr>
              <a:t>Morb Mortal Wkly Rep</a:t>
            </a:r>
            <a:r>
              <a:rPr lang="en-US" sz="3826">
                <a:solidFill>
                  <a:srgbClr val="000000"/>
                </a:solidFill>
                <a:highlight>
                  <a:srgbClr val="FFFFFF"/>
                </a:highlight>
              </a:rPr>
              <a:t> 2017;66:246–253. doi: 10.15585/mmwr.mm6609e1.</a:t>
            </a:r>
            <a:endParaRPr sz="3826">
              <a:solidFill>
                <a:srgbClr val="000000"/>
              </a:solidFill>
              <a:highlight>
                <a:srgbClr val="FFFFFF"/>
              </a:highlight>
            </a:endParaRPr>
          </a:p>
          <a:p>
            <a:pPr indent="45720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3826">
              <a:solidFill>
                <a:srgbClr val="000000"/>
              </a:solidFill>
              <a:highlight>
                <a:srgbClr val="FFFFFF"/>
              </a:highlight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4. Joint Pain in Rural Medicine : 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45720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Jordan, J.M., Linder, G.F., Renner, J.B. and Fryer, J.G. (1995), The impact of arthritis in rural populations. Arthritis &amp; Rheumatism, 8: 242-250. 	https://doi.org/10.1002/art.1790080407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-US" sz="6100" u="sng">
                <a:solidFill>
                  <a:schemeClr val="hlink"/>
                </a:solidFill>
                <a:latin typeface="Times New Roman"/>
                <a:ea typeface="Times New Roman"/>
                <a:cs typeface="Times New Roman"/>
                <a:sym typeface="Times New Roman"/>
                <a:hlinkClick r:id="rId4"/>
              </a:rPr>
              <a:t>https://www.cdc.gov/mmwr/volumes/66/wr/mm6620a2.htm#:~:text=The%20unadjusted%20prevalence%20of%20arthritis,49.7%25%20in%20the%20most%20urban</a:t>
            </a:r>
            <a:r>
              <a:rPr b="1" lang="en-US" sz="6100">
                <a:latin typeface="Times New Roman"/>
                <a:ea typeface="Times New Roman"/>
                <a:cs typeface="Times New Roman"/>
                <a:sym typeface="Times New Roman"/>
              </a:rPr>
              <a:t>.</a:t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100">
                <a:latin typeface="Times New Roman"/>
                <a:ea typeface="Times New Roman"/>
                <a:cs typeface="Times New Roman"/>
                <a:sym typeface="Times New Roman"/>
              </a:rPr>
              <a:t>(same source can be used to compare normal molecular weight HA compared to heavier MW HA.  </a:t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100">
                <a:latin typeface="Times New Roman"/>
                <a:ea typeface="Times New Roman"/>
                <a:cs typeface="Times New Roman"/>
                <a:sym typeface="Times New Roman"/>
              </a:rPr>
              <a:t>Intro: </a:t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100">
                <a:latin typeface="Times New Roman"/>
                <a:ea typeface="Times New Roman"/>
                <a:cs typeface="Times New Roman"/>
                <a:sym typeface="Times New Roman"/>
              </a:rPr>
              <a:t>(general overview) - </a:t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100">
                <a:latin typeface="Times New Roman"/>
                <a:ea typeface="Times New Roman"/>
                <a:cs typeface="Times New Roman"/>
                <a:sym typeface="Times New Roman"/>
              </a:rPr>
              <a:t>(Stats) - </a:t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100">
                <a:latin typeface="Times New Roman"/>
                <a:ea typeface="Times New Roman"/>
                <a:cs typeface="Times New Roman"/>
                <a:sym typeface="Times New Roman"/>
              </a:rPr>
              <a:t>(Using sources) - </a:t>
            </a:r>
            <a:endParaRPr sz="6100"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148" name="Google Shape;148;g1403930dcb7_0_0"/>
          <p:cNvSpPr/>
          <p:nvPr>
            <p:ph idx="8" type="chart"/>
          </p:nvPr>
        </p:nvSpPr>
        <p:spPr>
          <a:xfrm>
            <a:off x="26980585" y="24609901"/>
            <a:ext cx="9666300" cy="69420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48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ResearchSummit2015PosterTemplat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3.xml><?xml version="1.0" encoding="utf-8"?>
<a:theme xmlns:a="http://schemas.openxmlformats.org/drawingml/2006/main" xmlns:r="http://schemas.openxmlformats.org/officeDocument/2006/relationships" name="1_Office Theme">
  <a:themeElements>
    <a:clrScheme name="Custom 3">
      <a:dk1>
        <a:srgbClr val="FFFFFF"/>
      </a:dk1>
      <a:lt1>
        <a:srgbClr val="FFFFFF"/>
      </a:lt1>
      <a:dk2>
        <a:srgbClr val="44546A"/>
      </a:dk2>
      <a:lt2>
        <a:srgbClr val="E7E6E6"/>
      </a:lt2>
      <a:accent1>
        <a:srgbClr val="29AF8C"/>
      </a:accent1>
      <a:accent2>
        <a:srgbClr val="97BE49"/>
      </a:accent2>
      <a:accent3>
        <a:srgbClr val="3D9CCC"/>
      </a:accent3>
      <a:accent4>
        <a:srgbClr val="7C60C6"/>
      </a:accent4>
      <a:accent5>
        <a:srgbClr val="0070C0"/>
      </a:accent5>
      <a:accent6>
        <a:srgbClr val="D58C2E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2016-06-09T17:14:55Z</dcterms:created>
  <dc:creator>Drerup, Courtney</dc:creator>
</cp:coreProperties>
</file>